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4" r:id="rId1"/>
  </p:sldMasterIdLst>
  <p:notesMasterIdLst>
    <p:notesMasterId r:id="rId59"/>
  </p:notesMasterIdLst>
  <p:handoutMasterIdLst>
    <p:handoutMasterId r:id="rId60"/>
  </p:handoutMasterIdLst>
  <p:sldIdLst>
    <p:sldId id="256" r:id="rId2"/>
    <p:sldId id="286" r:id="rId3"/>
    <p:sldId id="257" r:id="rId4"/>
    <p:sldId id="404" r:id="rId5"/>
    <p:sldId id="284" r:id="rId6"/>
    <p:sldId id="276" r:id="rId7"/>
    <p:sldId id="405" r:id="rId8"/>
    <p:sldId id="414" r:id="rId9"/>
    <p:sldId id="406" r:id="rId10"/>
    <p:sldId id="415" r:id="rId11"/>
    <p:sldId id="407" r:id="rId12"/>
    <p:sldId id="408" r:id="rId13"/>
    <p:sldId id="409" r:id="rId14"/>
    <p:sldId id="410" r:id="rId15"/>
    <p:sldId id="411" r:id="rId16"/>
    <p:sldId id="367" r:id="rId17"/>
    <p:sldId id="333" r:id="rId18"/>
    <p:sldId id="336" r:id="rId19"/>
    <p:sldId id="337" r:id="rId20"/>
    <p:sldId id="338" r:id="rId21"/>
    <p:sldId id="339" r:id="rId22"/>
    <p:sldId id="340" r:id="rId23"/>
    <p:sldId id="341" r:id="rId24"/>
    <p:sldId id="342" r:id="rId25"/>
    <p:sldId id="343" r:id="rId26"/>
    <p:sldId id="344" r:id="rId27"/>
    <p:sldId id="345" r:id="rId28"/>
    <p:sldId id="346" r:id="rId29"/>
    <p:sldId id="347" r:id="rId30"/>
    <p:sldId id="349" r:id="rId31"/>
    <p:sldId id="350" r:id="rId32"/>
    <p:sldId id="352" r:id="rId33"/>
    <p:sldId id="353" r:id="rId34"/>
    <p:sldId id="354" r:id="rId35"/>
    <p:sldId id="355" r:id="rId36"/>
    <p:sldId id="356" r:id="rId37"/>
    <p:sldId id="385" r:id="rId38"/>
    <p:sldId id="386" r:id="rId39"/>
    <p:sldId id="387" r:id="rId40"/>
    <p:sldId id="388" r:id="rId41"/>
    <p:sldId id="362" r:id="rId42"/>
    <p:sldId id="389" r:id="rId43"/>
    <p:sldId id="390" r:id="rId44"/>
    <p:sldId id="369" r:id="rId45"/>
    <p:sldId id="391" r:id="rId46"/>
    <p:sldId id="392" r:id="rId47"/>
    <p:sldId id="372" r:id="rId48"/>
    <p:sldId id="373" r:id="rId49"/>
    <p:sldId id="380" r:id="rId50"/>
    <p:sldId id="394" r:id="rId51"/>
    <p:sldId id="365" r:id="rId52"/>
    <p:sldId id="381" r:id="rId53"/>
    <p:sldId id="382" r:id="rId54"/>
    <p:sldId id="383" r:id="rId55"/>
    <p:sldId id="412" r:id="rId56"/>
    <p:sldId id="413" r:id="rId57"/>
    <p:sldId id="289" r:id="rId58"/>
  </p:sldIdLst>
  <p:sldSz cx="9144000" cy="6858000" type="screen4x3"/>
  <p:notesSz cx="9928225" cy="6797675"/>
  <p:custDataLst>
    <p:tags r:id="rId6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706" autoAdjust="0"/>
    <p:restoredTop sz="95593" autoAdjust="0"/>
  </p:normalViewPr>
  <p:slideViewPr>
    <p:cSldViewPr>
      <p:cViewPr>
        <p:scale>
          <a:sx n="80" d="100"/>
          <a:sy n="80" d="100"/>
        </p:scale>
        <p:origin x="-1242" y="-72"/>
      </p:cViewPr>
      <p:guideLst>
        <p:guide orient="horz" pos="2160"/>
        <p:guide pos="2880"/>
      </p:guideLst>
    </p:cSldViewPr>
  </p:slideViewPr>
  <p:notesTextViewPr>
    <p:cViewPr>
      <p:scale>
        <a:sx n="100" d="100"/>
        <a:sy n="100" d="100"/>
      </p:scale>
      <p:origin x="0" y="0"/>
    </p:cViewPr>
  </p:notesTextViewPr>
  <p:sorterViewPr>
    <p:cViewPr>
      <p:scale>
        <a:sx n="40" d="100"/>
        <a:sy n="40" d="100"/>
      </p:scale>
      <p:origin x="0" y="239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handoutMaster" Target="handoutMasters/handoutMaster1.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2231" cy="339884"/>
          </a:xfrm>
          <a:prstGeom prst="rect">
            <a:avLst/>
          </a:prstGeom>
        </p:spPr>
        <p:txBody>
          <a:bodyPr vert="horz" lIns="92153" tIns="46077" rIns="92153" bIns="46077" rtlCol="0"/>
          <a:lstStyle>
            <a:lvl1pPr algn="l">
              <a:defRPr sz="1200"/>
            </a:lvl1pPr>
          </a:lstStyle>
          <a:p>
            <a:endParaRPr lang="en-US"/>
          </a:p>
        </p:txBody>
      </p:sp>
      <p:sp>
        <p:nvSpPr>
          <p:cNvPr id="3" name="Date Placeholder 2"/>
          <p:cNvSpPr>
            <a:spLocks noGrp="1"/>
          </p:cNvSpPr>
          <p:nvPr>
            <p:ph type="dt" sz="quarter" idx="1"/>
          </p:nvPr>
        </p:nvSpPr>
        <p:spPr>
          <a:xfrm>
            <a:off x="5623698" y="0"/>
            <a:ext cx="4302231" cy="339884"/>
          </a:xfrm>
          <a:prstGeom prst="rect">
            <a:avLst/>
          </a:prstGeom>
        </p:spPr>
        <p:txBody>
          <a:bodyPr vert="horz" lIns="92153" tIns="46077" rIns="92153" bIns="46077" rtlCol="0"/>
          <a:lstStyle>
            <a:lvl1pPr algn="r">
              <a:defRPr sz="1200"/>
            </a:lvl1pPr>
          </a:lstStyle>
          <a:p>
            <a:fld id="{05CDC4A8-C28D-42DA-9117-3DEB7E07D7BC}" type="datetimeFigureOut">
              <a:rPr lang="en-US" smtClean="0"/>
              <a:pPr/>
              <a:t>7/19/2014</a:t>
            </a:fld>
            <a:endParaRPr lang="en-US"/>
          </a:p>
        </p:txBody>
      </p:sp>
      <p:sp>
        <p:nvSpPr>
          <p:cNvPr id="4" name="Footer Placeholder 3"/>
          <p:cNvSpPr>
            <a:spLocks noGrp="1"/>
          </p:cNvSpPr>
          <p:nvPr>
            <p:ph type="ftr" sz="quarter" idx="2"/>
          </p:nvPr>
        </p:nvSpPr>
        <p:spPr>
          <a:xfrm>
            <a:off x="1" y="6456612"/>
            <a:ext cx="4302231" cy="339884"/>
          </a:xfrm>
          <a:prstGeom prst="rect">
            <a:avLst/>
          </a:prstGeom>
        </p:spPr>
        <p:txBody>
          <a:bodyPr vert="horz" lIns="92153" tIns="46077" rIns="92153" bIns="46077" rtlCol="0" anchor="b"/>
          <a:lstStyle>
            <a:lvl1pPr algn="l">
              <a:defRPr sz="1200"/>
            </a:lvl1pPr>
          </a:lstStyle>
          <a:p>
            <a:endParaRPr lang="en-US"/>
          </a:p>
        </p:txBody>
      </p:sp>
      <p:sp>
        <p:nvSpPr>
          <p:cNvPr id="5" name="Slide Number Placeholder 4"/>
          <p:cNvSpPr>
            <a:spLocks noGrp="1"/>
          </p:cNvSpPr>
          <p:nvPr>
            <p:ph type="sldNum" sz="quarter" idx="3"/>
          </p:nvPr>
        </p:nvSpPr>
        <p:spPr>
          <a:xfrm>
            <a:off x="5623698" y="6456612"/>
            <a:ext cx="4302231" cy="339884"/>
          </a:xfrm>
          <a:prstGeom prst="rect">
            <a:avLst/>
          </a:prstGeom>
        </p:spPr>
        <p:txBody>
          <a:bodyPr vert="horz" lIns="92153" tIns="46077" rIns="92153" bIns="46077" rtlCol="0" anchor="b"/>
          <a:lstStyle>
            <a:lvl1pPr algn="r">
              <a:defRPr sz="1200"/>
            </a:lvl1pPr>
          </a:lstStyle>
          <a:p>
            <a:fld id="{93685048-79B7-476D-B13F-376B0C21CFD8}" type="slidenum">
              <a:rPr lang="en-US" smtClean="0"/>
              <a:pPr/>
              <a:t>‹#›</a:t>
            </a:fld>
            <a:endParaRPr lang="en-US"/>
          </a:p>
        </p:txBody>
      </p:sp>
    </p:spTree>
    <p:extLst>
      <p:ext uri="{BB962C8B-B14F-4D97-AF65-F5344CB8AC3E}">
        <p14:creationId xmlns:p14="http://schemas.microsoft.com/office/powerpoint/2010/main" val="28979804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1207" cy="340264"/>
          </a:xfrm>
          <a:prstGeom prst="rect">
            <a:avLst/>
          </a:prstGeom>
        </p:spPr>
        <p:txBody>
          <a:bodyPr vert="horz" lIns="92153" tIns="46077" rIns="92153" bIns="46077" rtlCol="0"/>
          <a:lstStyle>
            <a:lvl1pPr algn="l">
              <a:defRPr sz="1200"/>
            </a:lvl1pPr>
          </a:lstStyle>
          <a:p>
            <a:endParaRPr lang="en-GB"/>
          </a:p>
        </p:txBody>
      </p:sp>
      <p:sp>
        <p:nvSpPr>
          <p:cNvPr id="3" name="Date Placeholder 2"/>
          <p:cNvSpPr>
            <a:spLocks noGrp="1"/>
          </p:cNvSpPr>
          <p:nvPr>
            <p:ph type="dt" idx="1"/>
          </p:nvPr>
        </p:nvSpPr>
        <p:spPr>
          <a:xfrm>
            <a:off x="5624654" y="0"/>
            <a:ext cx="4301207" cy="340264"/>
          </a:xfrm>
          <a:prstGeom prst="rect">
            <a:avLst/>
          </a:prstGeom>
        </p:spPr>
        <p:txBody>
          <a:bodyPr vert="horz" lIns="92153" tIns="46077" rIns="92153" bIns="46077" rtlCol="0"/>
          <a:lstStyle>
            <a:lvl1pPr algn="r">
              <a:defRPr sz="1200"/>
            </a:lvl1pPr>
          </a:lstStyle>
          <a:p>
            <a:fld id="{AD8FF4A4-9EEF-46C5-8480-608288E95457}" type="datetimeFigureOut">
              <a:rPr lang="en-US" smtClean="0"/>
              <a:pPr/>
              <a:t>7/19/2014</a:t>
            </a:fld>
            <a:endParaRPr lang="en-GB"/>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2153" tIns="46077" rIns="92153" bIns="46077" rtlCol="0" anchor="ctr"/>
          <a:lstStyle/>
          <a:p>
            <a:endParaRPr lang="en-GB"/>
          </a:p>
        </p:txBody>
      </p:sp>
      <p:sp>
        <p:nvSpPr>
          <p:cNvPr id="5" name="Notes Placeholder 4"/>
          <p:cNvSpPr>
            <a:spLocks noGrp="1"/>
          </p:cNvSpPr>
          <p:nvPr>
            <p:ph type="body" sz="quarter" idx="3"/>
          </p:nvPr>
        </p:nvSpPr>
        <p:spPr>
          <a:xfrm>
            <a:off x="992587" y="3228705"/>
            <a:ext cx="7943053" cy="3059117"/>
          </a:xfrm>
          <a:prstGeom prst="rect">
            <a:avLst/>
          </a:prstGeom>
        </p:spPr>
        <p:txBody>
          <a:bodyPr vert="horz" lIns="92153" tIns="46077" rIns="92153" bIns="46077"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6456324"/>
            <a:ext cx="4301207" cy="340264"/>
          </a:xfrm>
          <a:prstGeom prst="rect">
            <a:avLst/>
          </a:prstGeom>
        </p:spPr>
        <p:txBody>
          <a:bodyPr vert="horz" lIns="92153" tIns="46077" rIns="92153" bIns="46077" rtlCol="0" anchor="b"/>
          <a:lstStyle>
            <a:lvl1pPr algn="l">
              <a:defRPr sz="1200"/>
            </a:lvl1pPr>
          </a:lstStyle>
          <a:p>
            <a:endParaRPr lang="en-GB"/>
          </a:p>
        </p:txBody>
      </p:sp>
      <p:sp>
        <p:nvSpPr>
          <p:cNvPr id="7" name="Slide Number Placeholder 6"/>
          <p:cNvSpPr>
            <a:spLocks noGrp="1"/>
          </p:cNvSpPr>
          <p:nvPr>
            <p:ph type="sldNum" sz="quarter" idx="5"/>
          </p:nvPr>
        </p:nvSpPr>
        <p:spPr>
          <a:xfrm>
            <a:off x="5624654" y="6456324"/>
            <a:ext cx="4301207" cy="340264"/>
          </a:xfrm>
          <a:prstGeom prst="rect">
            <a:avLst/>
          </a:prstGeom>
        </p:spPr>
        <p:txBody>
          <a:bodyPr vert="horz" lIns="92153" tIns="46077" rIns="92153" bIns="46077" rtlCol="0" anchor="b"/>
          <a:lstStyle>
            <a:lvl1pPr algn="r">
              <a:defRPr sz="1200"/>
            </a:lvl1pPr>
          </a:lstStyle>
          <a:p>
            <a:fld id="{A54E3CFB-C12D-4DBD-99F8-5E5E0D05872F}" type="slidenum">
              <a:rPr lang="en-GB" smtClean="0"/>
              <a:pPr/>
              <a:t>‹#›</a:t>
            </a:fld>
            <a:endParaRPr lang="en-GB"/>
          </a:p>
        </p:txBody>
      </p:sp>
    </p:spTree>
    <p:extLst>
      <p:ext uri="{BB962C8B-B14F-4D97-AF65-F5344CB8AC3E}">
        <p14:creationId xmlns:p14="http://schemas.microsoft.com/office/powerpoint/2010/main" val="33004854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1</a:t>
            </a:fld>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12</a:t>
            </a:fld>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13</a:t>
            </a:fld>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14</a:t>
            </a:fld>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15</a:t>
            </a:fld>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16</a:t>
            </a:fld>
            <a:endParaRPr lang="en-GB"/>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17</a:t>
            </a:fld>
            <a:endParaRPr lang="en-GB"/>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18</a:t>
            </a:fld>
            <a:endParaRPr lang="en-GB"/>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19</a:t>
            </a:fld>
            <a:endParaRPr lang="en-GB"/>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20</a:t>
            </a:fld>
            <a:endParaRPr lang="en-GB"/>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p:spPr>
      </p:sp>
      <p:sp>
        <p:nvSpPr>
          <p:cNvPr id="1638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smtClean="0"/>
          </a:p>
        </p:txBody>
      </p:sp>
      <p:sp>
        <p:nvSpPr>
          <p:cNvPr id="1638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006C7BF-DCB9-4328-B32B-E903163BFC5A}" type="slidenum">
              <a:rPr lang="en-GB"/>
              <a:pPr fontAlgn="base">
                <a:spcBef>
                  <a:spcPct val="0"/>
                </a:spcBef>
                <a:spcAft>
                  <a:spcPct val="0"/>
                </a:spcAft>
              </a:pPr>
              <a:t>21</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2</a:t>
            </a:fld>
            <a:endParaRPr lang="en-GB"/>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22</a:t>
            </a:fld>
            <a:endParaRPr lang="en-GB"/>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23</a:t>
            </a:fld>
            <a:endParaRPr lang="en-GB"/>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24</a:t>
            </a:fld>
            <a:endParaRPr lang="en-GB"/>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25</a:t>
            </a:fld>
            <a:endParaRPr lang="en-GB"/>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26</a:t>
            </a:fld>
            <a:endParaRPr lang="en-GB"/>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27</a:t>
            </a:fld>
            <a:endParaRPr lang="en-GB"/>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28</a:t>
            </a:fld>
            <a:endParaRPr lang="en-GB"/>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29</a:t>
            </a:fld>
            <a:endParaRPr lang="en-GB"/>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30</a:t>
            </a:fld>
            <a:endParaRPr lang="en-GB"/>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31</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3</a:t>
            </a:fld>
            <a:endParaRPr lang="en-GB"/>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p:spPr>
      </p:sp>
      <p:sp>
        <p:nvSpPr>
          <p:cNvPr id="1638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smtClean="0"/>
          </a:p>
        </p:txBody>
      </p:sp>
      <p:sp>
        <p:nvSpPr>
          <p:cNvPr id="1638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006C7BF-DCB9-4328-B32B-E903163BFC5A}" type="slidenum">
              <a:rPr lang="en-GB"/>
              <a:pPr fontAlgn="base">
                <a:spcBef>
                  <a:spcPct val="0"/>
                </a:spcBef>
                <a:spcAft>
                  <a:spcPct val="0"/>
                </a:spcAft>
              </a:pPr>
              <a:t>32</a:t>
            </a:fld>
            <a:endParaRPr lang="en-GB"/>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p:spPr>
      </p:sp>
      <p:sp>
        <p:nvSpPr>
          <p:cNvPr id="1638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smtClean="0"/>
          </a:p>
        </p:txBody>
      </p:sp>
      <p:sp>
        <p:nvSpPr>
          <p:cNvPr id="1638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006C7BF-DCB9-4328-B32B-E903163BFC5A}" type="slidenum">
              <a:rPr lang="en-GB"/>
              <a:pPr fontAlgn="base">
                <a:spcBef>
                  <a:spcPct val="0"/>
                </a:spcBef>
                <a:spcAft>
                  <a:spcPct val="0"/>
                </a:spcAft>
              </a:pPr>
              <a:t>33</a:t>
            </a:fld>
            <a:endParaRPr lang="en-GB"/>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34</a:t>
            </a:fld>
            <a:endParaRPr lang="en-GB"/>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35</a:t>
            </a:fld>
            <a:endParaRPr lang="en-GB"/>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36</a:t>
            </a:fld>
            <a:endParaRPr lang="en-GB"/>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37</a:t>
            </a:fld>
            <a:endParaRPr lang="en-GB"/>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38</a:t>
            </a:fld>
            <a:endParaRPr lang="en-GB"/>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39</a:t>
            </a:fld>
            <a:endParaRPr lang="en-GB"/>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40</a:t>
            </a:fld>
            <a:endParaRPr lang="en-GB"/>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p:spPr>
      </p:sp>
      <p:sp>
        <p:nvSpPr>
          <p:cNvPr id="1638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smtClean="0"/>
          </a:p>
        </p:txBody>
      </p:sp>
      <p:sp>
        <p:nvSpPr>
          <p:cNvPr id="1638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006C7BF-DCB9-4328-B32B-E903163BFC5A}" type="slidenum">
              <a:rPr lang="en-GB"/>
              <a:pPr fontAlgn="base">
                <a:spcBef>
                  <a:spcPct val="0"/>
                </a:spcBef>
                <a:spcAft>
                  <a:spcPct val="0"/>
                </a:spcAft>
              </a:pPr>
              <a:t>41</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5</a:t>
            </a:fld>
            <a:endParaRPr lang="en-GB"/>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p:spPr>
      </p:sp>
      <p:sp>
        <p:nvSpPr>
          <p:cNvPr id="1638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smtClean="0"/>
          </a:p>
        </p:txBody>
      </p:sp>
      <p:sp>
        <p:nvSpPr>
          <p:cNvPr id="1638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006C7BF-DCB9-4328-B32B-E903163BFC5A}" type="slidenum">
              <a:rPr lang="en-GB"/>
              <a:pPr fontAlgn="base">
                <a:spcBef>
                  <a:spcPct val="0"/>
                </a:spcBef>
                <a:spcAft>
                  <a:spcPct val="0"/>
                </a:spcAft>
              </a:pPr>
              <a:t>42</a:t>
            </a:fld>
            <a:endParaRPr lang="en-GB"/>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p:spPr>
      </p:sp>
      <p:sp>
        <p:nvSpPr>
          <p:cNvPr id="1638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smtClean="0"/>
          </a:p>
        </p:txBody>
      </p:sp>
      <p:sp>
        <p:nvSpPr>
          <p:cNvPr id="1638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006C7BF-DCB9-4328-B32B-E903163BFC5A}" type="slidenum">
              <a:rPr lang="en-GB"/>
              <a:pPr fontAlgn="base">
                <a:spcBef>
                  <a:spcPct val="0"/>
                </a:spcBef>
                <a:spcAft>
                  <a:spcPct val="0"/>
                </a:spcAft>
              </a:pPr>
              <a:t>43</a:t>
            </a:fld>
            <a:endParaRPr lang="en-GB"/>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44</a:t>
            </a:fld>
            <a:endParaRPr lang="en-GB"/>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45</a:t>
            </a:fld>
            <a:endParaRPr lang="en-GB"/>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46</a:t>
            </a:fld>
            <a:endParaRPr lang="en-GB"/>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47</a:t>
            </a:fld>
            <a:endParaRPr lang="en-GB"/>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48</a:t>
            </a:fld>
            <a:endParaRPr lang="en-GB"/>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49</a:t>
            </a:fld>
            <a:endParaRPr lang="en-GB"/>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50</a:t>
            </a:fld>
            <a:endParaRPr lang="en-GB"/>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51</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6</a:t>
            </a:fld>
            <a:endParaRPr lang="en-GB"/>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52</a:t>
            </a:fld>
            <a:endParaRPr lang="en-GB"/>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53</a:t>
            </a:fld>
            <a:endParaRPr lang="en-GB"/>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54</a:t>
            </a:fld>
            <a:endParaRPr lang="en-GB"/>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55</a:t>
            </a:fld>
            <a:endParaRPr lang="en-GB"/>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56</a:t>
            </a:fld>
            <a:endParaRPr lang="en-GB"/>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57</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7</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8</a:t>
            </a:fld>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9</a:t>
            </a:fld>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69BD36D-642D-4AB7-B9E3-99692D168A8F}" type="slidenum">
              <a:rPr lang="en-GB" smtClean="0"/>
              <a:pPr/>
              <a:t>11</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slide" Target="../slides/slide25.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slide" Target="../slides/slide25.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slide" Target="../slides/slide25.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slide" Target="../slides/slide25.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3" name="Footer Placeholder 18"/>
          <p:cNvSpPr txBox="1">
            <a:spLocks/>
          </p:cNvSpPr>
          <p:nvPr/>
        </p:nvSpPr>
        <p:spPr>
          <a:xfrm>
            <a:off x="142844" y="6492875"/>
            <a:ext cx="729993"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1" i="0" u="none" strike="noStrike" kern="1200" cap="none" spc="0" normalizeH="0" baseline="0" noProof="0" dirty="0">
              <a:ln>
                <a:noFill/>
              </a:ln>
              <a:solidFill>
                <a:schemeClr val="accent1">
                  <a:tint val="20000"/>
                </a:schemeClr>
              </a:solidFill>
              <a:effectLst/>
              <a:uLnTx/>
              <a:uFillTx/>
              <a:latin typeface="Calibri" pitchFamily="34" charset="0"/>
              <a:ea typeface="+mn-ea"/>
              <a:cs typeface="Calibri" pitchFamily="34" charset="0"/>
            </a:endParaRPr>
          </a:p>
        </p:txBody>
      </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8712968" cy="5112568"/>
          </a:xfrm>
        </p:spPr>
        <p:txBody>
          <a:bodyPr/>
          <a:lstStyle>
            <a:lvl1pPr>
              <a:defRPr>
                <a:latin typeface="Calibri" pitchFamily="34" charset="0"/>
                <a:cs typeface="Calibri" pitchFamily="34" charset="0"/>
              </a:defRPr>
            </a:lvl1pPr>
            <a:lvl2pPr>
              <a:defRPr>
                <a:latin typeface="Calibri" pitchFamily="34" charset="0"/>
                <a:cs typeface="Calibri" pitchFamily="34" charset="0"/>
              </a:defRPr>
            </a:lvl2pPr>
            <a:lvl3pPr>
              <a:defRPr>
                <a:latin typeface="Calibri" pitchFamily="34" charset="0"/>
                <a:cs typeface="Calibri" pitchFamily="34" charset="0"/>
              </a:defRPr>
            </a:lvl3pPr>
            <a:lvl4pPr>
              <a:defRPr>
                <a:latin typeface="Calibri" pitchFamily="34" charset="0"/>
                <a:cs typeface="Calibri" pitchFamily="34" charset="0"/>
              </a:defRPr>
            </a:lvl4pPr>
            <a:lvl5pPr>
              <a:defRPr>
                <a:latin typeface="Calibri" pitchFamily="34" charset="0"/>
                <a:cs typeface="Calibri" pitchFamily="34" charset="0"/>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dirty="0"/>
          </a:p>
        </p:txBody>
      </p:sp>
      <p:sp>
        <p:nvSpPr>
          <p:cNvPr id="7" name="Title 6"/>
          <p:cNvSpPr>
            <a:spLocks noGrp="1"/>
          </p:cNvSpPr>
          <p:nvPr>
            <p:ph type="title"/>
          </p:nvPr>
        </p:nvSpPr>
        <p:spPr>
          <a:xfrm>
            <a:off x="251520" y="548680"/>
            <a:ext cx="8712968" cy="648072"/>
          </a:xfrm>
        </p:spPr>
        <p:txBody>
          <a:bodyPr rtlCol="0">
            <a:normAutofit/>
          </a:bodyPr>
          <a:lstStyle>
            <a:lvl1pPr>
              <a:defRPr sz="4000">
                <a:latin typeface="Calibri" pitchFamily="34" charset="0"/>
                <a:cs typeface="Calibri" pitchFamily="34" charset="0"/>
              </a:defRPr>
            </a:lvl1pPr>
            <a:extLst/>
          </a:lstStyle>
          <a:p>
            <a:r>
              <a:rPr kumimoji="0" lang="en-US" smtClean="0"/>
              <a:t>Click to edit Master title style</a:t>
            </a:r>
            <a:endParaRPr kumimoji="0"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latin typeface="Calibri" pitchFamily="34" charset="0"/>
                <a:cs typeface="Calibri" pitchFamily="34" charset="0"/>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latin typeface="Calibri" pitchFamily="34" charset="0"/>
              <a:cs typeface="Calibri" pitchFamily="34" charset="0"/>
            </a:endParaRPr>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latin typeface="Calibri" pitchFamily="34" charset="0"/>
              <a:cs typeface="Calibri" pitchFamily="34" charset="0"/>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79512" y="1340768"/>
            <a:ext cx="4316288" cy="4525963"/>
          </a:xfrm>
        </p:spPr>
        <p:txBody>
          <a:bodyPr/>
          <a:lstStyle>
            <a:lvl1pPr>
              <a:defRPr sz="2800">
                <a:latin typeface="Calibri" pitchFamily="34" charset="0"/>
                <a:cs typeface="Calibri" pitchFamily="34" charset="0"/>
              </a:defRPr>
            </a:lvl1pPr>
            <a:lvl2pPr>
              <a:defRPr sz="2400">
                <a:latin typeface="Calibri" pitchFamily="34" charset="0"/>
                <a:cs typeface="Calibri" pitchFamily="34" charset="0"/>
              </a:defRPr>
            </a:lvl2pPr>
            <a:lvl3pPr>
              <a:defRPr sz="2000">
                <a:latin typeface="Calibri" pitchFamily="34" charset="0"/>
                <a:cs typeface="Calibri" pitchFamily="34" charset="0"/>
              </a:defRPr>
            </a:lvl3pPr>
            <a:lvl4pPr>
              <a:defRPr sz="1800">
                <a:latin typeface="Calibri" pitchFamily="34" charset="0"/>
                <a:cs typeface="Calibri" pitchFamily="34" charset="0"/>
              </a:defRPr>
            </a:lvl4pPr>
            <a:lvl5pPr>
              <a:defRPr sz="1800">
                <a:latin typeface="Calibri" pitchFamily="34" charset="0"/>
                <a:cs typeface="Calibri" pitchFamily="34" charset="0"/>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dirty="0"/>
          </a:p>
        </p:txBody>
      </p:sp>
      <p:sp>
        <p:nvSpPr>
          <p:cNvPr id="4" name="Content Placeholder 3"/>
          <p:cNvSpPr>
            <a:spLocks noGrp="1"/>
          </p:cNvSpPr>
          <p:nvPr>
            <p:ph sz="half" idx="2"/>
          </p:nvPr>
        </p:nvSpPr>
        <p:spPr>
          <a:xfrm>
            <a:off x="4648200" y="1340768"/>
            <a:ext cx="4244280" cy="4525963"/>
          </a:xfrm>
        </p:spPr>
        <p:txBody>
          <a:bodyPr/>
          <a:lstStyle>
            <a:lvl1pPr>
              <a:defRPr sz="2800">
                <a:latin typeface="Calibri" pitchFamily="34" charset="0"/>
                <a:cs typeface="Calibri" pitchFamily="34" charset="0"/>
              </a:defRPr>
            </a:lvl1pPr>
            <a:lvl2pPr>
              <a:defRPr sz="2400">
                <a:latin typeface="Calibri" pitchFamily="34" charset="0"/>
                <a:cs typeface="Calibri" pitchFamily="34" charset="0"/>
              </a:defRPr>
            </a:lvl2pPr>
            <a:lvl3pPr>
              <a:defRPr sz="2000">
                <a:latin typeface="Calibri" pitchFamily="34" charset="0"/>
                <a:cs typeface="Calibri" pitchFamily="34" charset="0"/>
              </a:defRPr>
            </a:lvl3pPr>
            <a:lvl4pPr>
              <a:defRPr sz="1800">
                <a:latin typeface="Calibri" pitchFamily="34" charset="0"/>
                <a:cs typeface="Calibri" pitchFamily="34" charset="0"/>
              </a:defRPr>
            </a:lvl4pPr>
            <a:lvl5pPr>
              <a:defRPr sz="1800">
                <a:latin typeface="Calibri" pitchFamily="34" charset="0"/>
                <a:cs typeface="Calibri" pitchFamily="34" charset="0"/>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Title 7"/>
          <p:cNvSpPr>
            <a:spLocks noGrp="1"/>
          </p:cNvSpPr>
          <p:nvPr>
            <p:ph type="title"/>
          </p:nvPr>
        </p:nvSpPr>
        <p:spPr>
          <a:xfrm>
            <a:off x="179512" y="476672"/>
            <a:ext cx="8712968" cy="720080"/>
          </a:xfrm>
        </p:spPr>
        <p:txBody>
          <a:bodyPr rtlCol="0">
            <a:normAutofit/>
          </a:bodyPr>
          <a:lstStyle>
            <a:lvl1pPr algn="l" rtl="0" eaLnBrk="1" latinLnBrk="0" hangingPunct="1">
              <a:spcBef>
                <a:spcPct val="0"/>
              </a:spcBef>
              <a:buNone/>
              <a:defRPr kumimoji="0" lang="en-US" sz="4000" b="1" kern="1200" dirty="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r>
              <a:rPr kumimoji="0" lang="en-US" smtClean="0"/>
              <a:t>Click to edit Master title style</a:t>
            </a:r>
            <a:endParaRPr kumimoji="0" lang="en-US" dirty="0"/>
          </a:p>
        </p:txBody>
      </p:sp>
      <p:pic>
        <p:nvPicPr>
          <p:cNvPr id="5" name="Picture 4" descr="right.gif">
            <a:hlinkClick r:id="rId2" action="ppaction://hlinksldjump"/>
          </p:cNvPr>
          <p:cNvPicPr>
            <a:picLocks noChangeAspect="1"/>
          </p:cNvPicPr>
          <p:nvPr/>
        </p:nvPicPr>
        <p:blipFill>
          <a:blip r:embed="rId3" cstate="print"/>
          <a:stretch>
            <a:fillRect/>
          </a:stretch>
        </p:blipFill>
        <p:spPr>
          <a:xfrm>
            <a:off x="8727504" y="6432376"/>
            <a:ext cx="381000" cy="381000"/>
          </a:xfrm>
          <a:prstGeom prst="rect">
            <a:avLst/>
          </a:prstGeom>
        </p:spPr>
      </p:pic>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a:xfrm>
            <a:off x="457200" y="411504"/>
            <a:ext cx="8229600" cy="857256"/>
          </a:xfrm>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a:p>
        </p:txBody>
      </p:sp>
      <p:pic>
        <p:nvPicPr>
          <p:cNvPr id="3" name="Picture 2" descr="right.gif">
            <a:hlinkClick r:id="rId2" action="ppaction://hlinksldjump"/>
          </p:cNvPr>
          <p:cNvPicPr>
            <a:picLocks noChangeAspect="1"/>
          </p:cNvPicPr>
          <p:nvPr/>
        </p:nvPicPr>
        <p:blipFill>
          <a:blip r:embed="rId3" cstate="print"/>
          <a:stretch>
            <a:fillRect/>
          </a:stretch>
        </p:blipFill>
        <p:spPr>
          <a:xfrm>
            <a:off x="8727504" y="6432376"/>
            <a:ext cx="381000" cy="381000"/>
          </a:xfrm>
          <a:prstGeom prst="rect">
            <a:avLst/>
          </a:prstGeom>
        </p:spPr>
      </p:pic>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251520" y="260648"/>
            <a:ext cx="8712968" cy="928694"/>
          </a:xfrm>
        </p:spPr>
        <p:txBody>
          <a:bodyPr/>
          <a:lstStyle/>
          <a:p>
            <a:r>
              <a:rPr lang="en-US" smtClean="0"/>
              <a:t>Click to edit Master title style</a:t>
            </a:r>
            <a:endParaRPr lang="en-GB" dirty="0"/>
          </a:p>
        </p:txBody>
      </p:sp>
      <p:sp>
        <p:nvSpPr>
          <p:cNvPr id="3" name="Content Placeholder 2"/>
          <p:cNvSpPr>
            <a:spLocks noGrp="1"/>
          </p:cNvSpPr>
          <p:nvPr>
            <p:ph sz="half" idx="1"/>
          </p:nvPr>
        </p:nvSpPr>
        <p:spPr>
          <a:xfrm>
            <a:off x="251520" y="1335962"/>
            <a:ext cx="4244280" cy="4533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Text Placeholder 3"/>
          <p:cNvSpPr>
            <a:spLocks noGrp="1"/>
          </p:cNvSpPr>
          <p:nvPr>
            <p:ph type="body" sz="half" idx="2"/>
          </p:nvPr>
        </p:nvSpPr>
        <p:spPr>
          <a:xfrm>
            <a:off x="4648200" y="1335962"/>
            <a:ext cx="4316288" cy="4533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pic>
        <p:nvPicPr>
          <p:cNvPr id="5" name="Picture 4" descr="right.gif">
            <a:hlinkClick r:id="rId2" action="ppaction://hlinksldjump"/>
          </p:cNvPr>
          <p:cNvPicPr>
            <a:picLocks noChangeAspect="1"/>
          </p:cNvPicPr>
          <p:nvPr/>
        </p:nvPicPr>
        <p:blipFill>
          <a:blip r:embed="rId3" cstate="print"/>
          <a:stretch>
            <a:fillRect/>
          </a:stretch>
        </p:blipFill>
        <p:spPr>
          <a:xfrm>
            <a:off x="8727504" y="6432376"/>
            <a:ext cx="381000" cy="381000"/>
          </a:xfrm>
          <a:prstGeom prst="rect">
            <a:avLst/>
          </a:prstGeom>
        </p:spPr>
      </p:pic>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1520" y="548680"/>
            <a:ext cx="8707668" cy="796908"/>
          </a:xfrm>
        </p:spPr>
        <p:txBody>
          <a:bodyPr/>
          <a:lstStyle/>
          <a:p>
            <a:r>
              <a:rPr lang="en-US" smtClean="0"/>
              <a:t>Click to edit Master title style</a:t>
            </a:r>
            <a:endParaRPr lang="en-GB" dirty="0"/>
          </a:p>
        </p:txBody>
      </p:sp>
      <p:sp>
        <p:nvSpPr>
          <p:cNvPr id="3" name="Text Placeholder 2"/>
          <p:cNvSpPr>
            <a:spLocks noGrp="1"/>
          </p:cNvSpPr>
          <p:nvPr>
            <p:ph type="body" sz="half" idx="1"/>
          </p:nvPr>
        </p:nvSpPr>
        <p:spPr>
          <a:xfrm>
            <a:off x="323528" y="1477374"/>
            <a:ext cx="4305944" cy="4533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Content Placeholder 3"/>
          <p:cNvSpPr>
            <a:spLocks noGrp="1"/>
          </p:cNvSpPr>
          <p:nvPr>
            <p:ph sz="half" idx="2"/>
          </p:nvPr>
        </p:nvSpPr>
        <p:spPr>
          <a:xfrm>
            <a:off x="4788024" y="1496772"/>
            <a:ext cx="4032448" cy="4533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pic>
        <p:nvPicPr>
          <p:cNvPr id="5" name="Picture 4" descr="right.gif">
            <a:hlinkClick r:id="rId2" action="ppaction://hlinksldjump"/>
          </p:cNvPr>
          <p:cNvPicPr>
            <a:picLocks noChangeAspect="1"/>
          </p:cNvPicPr>
          <p:nvPr/>
        </p:nvPicPr>
        <p:blipFill>
          <a:blip r:embed="rId3" cstate="print"/>
          <a:stretch>
            <a:fillRect/>
          </a:stretch>
        </p:blipFill>
        <p:spPr>
          <a:xfrm>
            <a:off x="8727504" y="6432376"/>
            <a:ext cx="381000" cy="381000"/>
          </a:xfrm>
          <a:prstGeom prst="rect">
            <a:avLst/>
          </a:prstGeom>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slide" Target="../slides/slide5.xml"/><Relationship Id="rId18" Type="http://schemas.openxmlformats.org/officeDocument/2006/relationships/slide" Target="../slides/slide11.xml"/><Relationship Id="rId3" Type="http://schemas.openxmlformats.org/officeDocument/2006/relationships/slideLayout" Target="../slideLayouts/slideLayout3.xml"/><Relationship Id="rId21" Type="http://schemas.openxmlformats.org/officeDocument/2006/relationships/slide" Target="../slides/slide16.xml"/><Relationship Id="rId7" Type="http://schemas.openxmlformats.org/officeDocument/2006/relationships/slideLayout" Target="../slideLayouts/slideLayout7.xml"/><Relationship Id="rId12" Type="http://schemas.openxmlformats.org/officeDocument/2006/relationships/slide" Target="../slides/slide22.xml"/><Relationship Id="rId17" Type="http://schemas.openxmlformats.org/officeDocument/2006/relationships/slide" Target="../slides/slide10.xml"/><Relationship Id="rId2" Type="http://schemas.openxmlformats.org/officeDocument/2006/relationships/slideLayout" Target="../slideLayouts/slideLayout2.xml"/><Relationship Id="rId16" Type="http://schemas.openxmlformats.org/officeDocument/2006/relationships/slide" Target="../slides/slide9.xml"/><Relationship Id="rId20" Type="http://schemas.openxmlformats.org/officeDocument/2006/relationships/slide" Target="../slides/slide1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 Target="../slides/slide2.xml"/><Relationship Id="rId24" Type="http://schemas.openxmlformats.org/officeDocument/2006/relationships/slide" Target="../slides/slide21.xml"/><Relationship Id="rId5" Type="http://schemas.openxmlformats.org/officeDocument/2006/relationships/slideLayout" Target="../slideLayouts/slideLayout5.xml"/><Relationship Id="rId15" Type="http://schemas.openxmlformats.org/officeDocument/2006/relationships/slide" Target="../slides/slide8.xml"/><Relationship Id="rId23" Type="http://schemas.openxmlformats.org/officeDocument/2006/relationships/slide" Target="../slides/slide19.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Layout" Target="../slideLayouts/slideLayout4.xml"/><Relationship Id="rId9" Type="http://schemas.openxmlformats.org/officeDocument/2006/relationships/image" Target="../media/image1.jpeg"/><Relationship Id="rId14" Type="http://schemas.openxmlformats.org/officeDocument/2006/relationships/slide" Target="../slides/slide6.xml"/><Relationship Id="rId22" Type="http://schemas.openxmlformats.org/officeDocument/2006/relationships/slide" Target="../slides/slide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791253"/>
            <a:ext cx="3402314" cy="1080868"/>
          </a:xfrm>
          <a:prstGeom prst="rtTriangle">
            <a:avLst/>
          </a:prstGeom>
          <a:blipFill>
            <a:blip r:embed="rId9"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251520" y="404664"/>
            <a:ext cx="8424936" cy="648072"/>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251520" y="1123515"/>
            <a:ext cx="8435280" cy="5329821"/>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Footer Placeholder 18"/>
          <p:cNvSpPr txBox="1">
            <a:spLocks/>
          </p:cNvSpPr>
          <p:nvPr/>
        </p:nvSpPr>
        <p:spPr>
          <a:xfrm>
            <a:off x="71406" y="6635775"/>
            <a:ext cx="729993"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1" i="0" u="none" strike="noStrike" kern="1200" cap="none" spc="0" normalizeH="0" baseline="0" noProof="0" dirty="0">
              <a:ln>
                <a:noFill/>
              </a:ln>
              <a:solidFill>
                <a:schemeClr val="accent1">
                  <a:tint val="20000"/>
                </a:schemeClr>
              </a:solidFill>
              <a:effectLst/>
              <a:uLnTx/>
              <a:uFillTx/>
              <a:latin typeface="Calibri" pitchFamily="34" charset="0"/>
              <a:ea typeface="+mn-ea"/>
              <a:cs typeface="Calibri" pitchFamily="34" charset="0"/>
            </a:endParaRPr>
          </a:p>
        </p:txBody>
      </p:sp>
      <p:sp>
        <p:nvSpPr>
          <p:cNvPr id="16" name="Round Same Side Corner Rectangle 15">
            <a:hlinkClick r:id="rId10" action="ppaction://hlinksldjump"/>
          </p:cNvPr>
          <p:cNvSpPr/>
          <p:nvPr userDrawn="1"/>
        </p:nvSpPr>
        <p:spPr>
          <a:xfrm>
            <a:off x="35496" y="6572818"/>
            <a:ext cx="792088" cy="28518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GB" sz="1200" b="1" dirty="0" smtClean="0">
                <a:solidFill>
                  <a:schemeClr val="bg1"/>
                </a:solidFill>
                <a:latin typeface="Calibri" pitchFamily="34" charset="0"/>
                <a:cs typeface="Calibri" pitchFamily="34" charset="0"/>
              </a:rPr>
              <a:t>Scenario</a:t>
            </a:r>
            <a:endParaRPr lang="en-GB" sz="1300" b="1" dirty="0">
              <a:solidFill>
                <a:schemeClr val="bg1"/>
              </a:solidFill>
              <a:latin typeface="Calibri" pitchFamily="34" charset="0"/>
              <a:cs typeface="Calibri" pitchFamily="34" charset="0"/>
            </a:endParaRPr>
          </a:p>
        </p:txBody>
      </p:sp>
      <p:sp>
        <p:nvSpPr>
          <p:cNvPr id="17" name="Round Same Side Corner Rectangle 16">
            <a:hlinkClick r:id="rId11" action="ppaction://hlinksldjump"/>
          </p:cNvPr>
          <p:cNvSpPr/>
          <p:nvPr userDrawn="1"/>
        </p:nvSpPr>
        <p:spPr>
          <a:xfrm>
            <a:off x="827584" y="6569968"/>
            <a:ext cx="72008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300" b="1" dirty="0" smtClean="0">
                <a:latin typeface="Calibri" pitchFamily="34" charset="0"/>
                <a:cs typeface="Calibri" pitchFamily="34" charset="0"/>
              </a:rPr>
              <a:t>Criteria</a:t>
            </a:r>
            <a:endParaRPr lang="en-GB" sz="1300" b="1" dirty="0">
              <a:latin typeface="Calibri" pitchFamily="34" charset="0"/>
              <a:cs typeface="Calibri" pitchFamily="34" charset="0"/>
            </a:endParaRPr>
          </a:p>
        </p:txBody>
      </p:sp>
      <p:sp>
        <p:nvSpPr>
          <p:cNvPr id="18" name="Round Same Side Corner Rectangle 17">
            <a:hlinkClick r:id="rId12" action="ppaction://hlinksldjump"/>
          </p:cNvPr>
          <p:cNvSpPr/>
          <p:nvPr userDrawn="1"/>
        </p:nvSpPr>
        <p:spPr>
          <a:xfrm>
            <a:off x="1547664" y="6569968"/>
            <a:ext cx="648072"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400" b="1" dirty="0" smtClean="0">
                <a:latin typeface="Calibri" pitchFamily="34" charset="0"/>
                <a:cs typeface="Calibri" pitchFamily="34" charset="0"/>
              </a:rPr>
              <a:t>Tasks</a:t>
            </a:r>
            <a:endParaRPr lang="en-GB" sz="1600" b="1" dirty="0">
              <a:latin typeface="Calibri" pitchFamily="34" charset="0"/>
              <a:cs typeface="Calibri" pitchFamily="34" charset="0"/>
            </a:endParaRPr>
          </a:p>
        </p:txBody>
      </p:sp>
      <p:sp>
        <p:nvSpPr>
          <p:cNvPr id="19" name="Round Same Side Corner Rectangle 18">
            <a:hlinkClick r:id="" action="ppaction://noaction"/>
          </p:cNvPr>
          <p:cNvSpPr/>
          <p:nvPr userDrawn="1"/>
        </p:nvSpPr>
        <p:spPr>
          <a:xfrm>
            <a:off x="7740352" y="6569968"/>
            <a:ext cx="1403648" cy="288032"/>
          </a:xfrm>
          <a:prstGeom prst="round2SameRect">
            <a:avLst/>
          </a:prstGeom>
        </p:spPr>
        <p:style>
          <a:lnRef idx="2">
            <a:schemeClr val="accent6"/>
          </a:lnRef>
          <a:fillRef idx="1">
            <a:schemeClr val="lt1"/>
          </a:fillRef>
          <a:effectRef idx="0">
            <a:schemeClr val="accent6"/>
          </a:effectRef>
          <a:fontRef idx="minor">
            <a:schemeClr val="dk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solidFill>
                  <a:schemeClr val="tx1"/>
                </a:solidFill>
                <a:latin typeface="Calibri" pitchFamily="34" charset="0"/>
                <a:cs typeface="Calibri" pitchFamily="34" charset="0"/>
              </a:rPr>
              <a:t>Assessment</a:t>
            </a:r>
            <a:endParaRPr lang="en-GB" sz="1600" b="1" dirty="0">
              <a:solidFill>
                <a:schemeClr val="tx1"/>
              </a:solidFill>
              <a:latin typeface="Calibri" pitchFamily="34" charset="0"/>
              <a:cs typeface="Calibri" pitchFamily="34" charset="0"/>
            </a:endParaRPr>
          </a:p>
        </p:txBody>
      </p:sp>
      <p:sp>
        <p:nvSpPr>
          <p:cNvPr id="20" name="Round Same Side Corner Rectangle 19">
            <a:hlinkClick r:id="rId13" action="ppaction://hlinksldjump"/>
          </p:cNvPr>
          <p:cNvSpPr/>
          <p:nvPr userDrawn="1"/>
        </p:nvSpPr>
        <p:spPr>
          <a:xfrm>
            <a:off x="2195736" y="6569968"/>
            <a:ext cx="43204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1</a:t>
            </a:r>
            <a:endParaRPr lang="en-GB" sz="1600" b="1" dirty="0">
              <a:latin typeface="Calibri" pitchFamily="34" charset="0"/>
              <a:cs typeface="Calibri" pitchFamily="34" charset="0"/>
            </a:endParaRPr>
          </a:p>
        </p:txBody>
      </p:sp>
      <p:sp>
        <p:nvSpPr>
          <p:cNvPr id="21" name="Round Same Side Corner Rectangle 20">
            <a:hlinkClick r:id="rId14" action="ppaction://hlinksldjump"/>
          </p:cNvPr>
          <p:cNvSpPr/>
          <p:nvPr userDrawn="1"/>
        </p:nvSpPr>
        <p:spPr>
          <a:xfrm>
            <a:off x="2627784" y="6569968"/>
            <a:ext cx="43204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2</a:t>
            </a:r>
            <a:endParaRPr lang="en-GB" sz="1600" b="1" dirty="0">
              <a:latin typeface="Calibri" pitchFamily="34" charset="0"/>
              <a:cs typeface="Calibri" pitchFamily="34" charset="0"/>
            </a:endParaRPr>
          </a:p>
        </p:txBody>
      </p:sp>
      <p:sp>
        <p:nvSpPr>
          <p:cNvPr id="22" name="Round Same Side Corner Rectangle 21">
            <a:hlinkClick r:id="rId15" action="ppaction://hlinksldjump"/>
          </p:cNvPr>
          <p:cNvSpPr/>
          <p:nvPr userDrawn="1"/>
        </p:nvSpPr>
        <p:spPr>
          <a:xfrm>
            <a:off x="3059832" y="6569968"/>
            <a:ext cx="432048"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3</a:t>
            </a:r>
            <a:endParaRPr lang="en-GB" sz="1600" b="1" dirty="0">
              <a:latin typeface="Calibri" pitchFamily="34" charset="0"/>
              <a:cs typeface="Calibri" pitchFamily="34" charset="0"/>
            </a:endParaRPr>
          </a:p>
        </p:txBody>
      </p:sp>
      <p:sp>
        <p:nvSpPr>
          <p:cNvPr id="23" name="Round Same Side Corner Rectangle 22">
            <a:hlinkClick r:id="rId16" action="ppaction://hlinksldjump"/>
          </p:cNvPr>
          <p:cNvSpPr/>
          <p:nvPr userDrawn="1"/>
        </p:nvSpPr>
        <p:spPr>
          <a:xfrm>
            <a:off x="3491880" y="6569968"/>
            <a:ext cx="36004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4</a:t>
            </a:r>
            <a:endParaRPr lang="en-GB" sz="1600" b="1" dirty="0">
              <a:latin typeface="Calibri" pitchFamily="34" charset="0"/>
              <a:cs typeface="Calibri" pitchFamily="34" charset="0"/>
            </a:endParaRPr>
          </a:p>
        </p:txBody>
      </p:sp>
      <p:sp>
        <p:nvSpPr>
          <p:cNvPr id="24" name="Round Same Side Corner Rectangle 23">
            <a:hlinkClick r:id="rId17" action="ppaction://hlinksldjump"/>
          </p:cNvPr>
          <p:cNvSpPr/>
          <p:nvPr userDrawn="1"/>
        </p:nvSpPr>
        <p:spPr>
          <a:xfrm>
            <a:off x="3851920" y="6569968"/>
            <a:ext cx="360040"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5</a:t>
            </a:r>
            <a:endParaRPr lang="en-GB" sz="1600" b="1" dirty="0">
              <a:latin typeface="Calibri" pitchFamily="34" charset="0"/>
              <a:cs typeface="Calibri" pitchFamily="34" charset="0"/>
            </a:endParaRPr>
          </a:p>
        </p:txBody>
      </p:sp>
      <p:sp>
        <p:nvSpPr>
          <p:cNvPr id="25" name="Round Same Side Corner Rectangle 24">
            <a:hlinkClick r:id="rId18" action="ppaction://hlinksldjump"/>
          </p:cNvPr>
          <p:cNvSpPr/>
          <p:nvPr userDrawn="1"/>
        </p:nvSpPr>
        <p:spPr>
          <a:xfrm>
            <a:off x="4211960"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6</a:t>
            </a:r>
            <a:endParaRPr lang="en-GB" sz="1600" b="1" dirty="0">
              <a:latin typeface="Calibri" pitchFamily="34" charset="0"/>
              <a:cs typeface="Calibri" pitchFamily="34" charset="0"/>
            </a:endParaRPr>
          </a:p>
        </p:txBody>
      </p:sp>
      <p:sp>
        <p:nvSpPr>
          <p:cNvPr id="26" name="Round Same Side Corner Rectangle 25">
            <a:hlinkClick r:id="rId19" action="ppaction://hlinksldjump"/>
          </p:cNvPr>
          <p:cNvSpPr/>
          <p:nvPr userDrawn="1"/>
        </p:nvSpPr>
        <p:spPr>
          <a:xfrm>
            <a:off x="4716016"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7</a:t>
            </a:r>
            <a:endParaRPr lang="en-GB" sz="1600" b="1" dirty="0">
              <a:latin typeface="Calibri" pitchFamily="34" charset="0"/>
              <a:cs typeface="Calibri" pitchFamily="34" charset="0"/>
            </a:endParaRPr>
          </a:p>
        </p:txBody>
      </p:sp>
      <p:sp>
        <p:nvSpPr>
          <p:cNvPr id="27" name="Round Same Side Corner Rectangle 26">
            <a:hlinkClick r:id="rId20" action="ppaction://hlinksldjump"/>
          </p:cNvPr>
          <p:cNvSpPr/>
          <p:nvPr userDrawn="1"/>
        </p:nvSpPr>
        <p:spPr>
          <a:xfrm>
            <a:off x="5220072"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a:latin typeface="Calibri" pitchFamily="34" charset="0"/>
                <a:cs typeface="Calibri" pitchFamily="34" charset="0"/>
              </a:rPr>
              <a:t>8</a:t>
            </a:r>
          </a:p>
        </p:txBody>
      </p:sp>
      <p:sp>
        <p:nvSpPr>
          <p:cNvPr id="28" name="Round Same Side Corner Rectangle 27">
            <a:hlinkClick r:id="rId21" action="ppaction://hlinksldjump"/>
          </p:cNvPr>
          <p:cNvSpPr/>
          <p:nvPr userDrawn="1"/>
        </p:nvSpPr>
        <p:spPr>
          <a:xfrm>
            <a:off x="5724128"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9</a:t>
            </a:r>
            <a:endParaRPr lang="en-GB" sz="1600" b="1" dirty="0">
              <a:latin typeface="Calibri" pitchFamily="34" charset="0"/>
              <a:cs typeface="Calibri" pitchFamily="34" charset="0"/>
            </a:endParaRPr>
          </a:p>
        </p:txBody>
      </p:sp>
      <p:sp>
        <p:nvSpPr>
          <p:cNvPr id="29" name="Round Same Side Corner Rectangle 28">
            <a:hlinkClick r:id="rId22" action="ppaction://hlinksldjump"/>
          </p:cNvPr>
          <p:cNvSpPr/>
          <p:nvPr userDrawn="1"/>
        </p:nvSpPr>
        <p:spPr>
          <a:xfrm>
            <a:off x="6228184"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10</a:t>
            </a:r>
            <a:endParaRPr lang="en-GB" sz="1600" b="1" dirty="0">
              <a:latin typeface="Calibri" pitchFamily="34" charset="0"/>
              <a:cs typeface="Calibri" pitchFamily="34" charset="0"/>
            </a:endParaRPr>
          </a:p>
        </p:txBody>
      </p:sp>
      <p:sp>
        <p:nvSpPr>
          <p:cNvPr id="31" name="Round Same Side Corner Rectangle 30">
            <a:hlinkClick r:id="rId23" action="ppaction://hlinksldjump"/>
          </p:cNvPr>
          <p:cNvSpPr/>
          <p:nvPr userDrawn="1"/>
        </p:nvSpPr>
        <p:spPr>
          <a:xfrm>
            <a:off x="6732240"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11</a:t>
            </a:r>
            <a:endParaRPr lang="en-GB" sz="1600" b="1" dirty="0">
              <a:latin typeface="Calibri" pitchFamily="34" charset="0"/>
              <a:cs typeface="Calibri" pitchFamily="34" charset="0"/>
            </a:endParaRPr>
          </a:p>
        </p:txBody>
      </p:sp>
      <p:sp>
        <p:nvSpPr>
          <p:cNvPr id="32" name="Round Same Side Corner Rectangle 31">
            <a:hlinkClick r:id="rId24" action="ppaction://hlinksldjump"/>
          </p:cNvPr>
          <p:cNvSpPr/>
          <p:nvPr userDrawn="1"/>
        </p:nvSpPr>
        <p:spPr>
          <a:xfrm>
            <a:off x="7236296" y="6569968"/>
            <a:ext cx="504056" cy="288032"/>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b="1" dirty="0" smtClean="0">
                <a:latin typeface="Calibri" pitchFamily="34" charset="0"/>
                <a:cs typeface="Calibri" pitchFamily="34" charset="0"/>
              </a:rPr>
              <a:t>12</a:t>
            </a:r>
            <a:endParaRPr lang="en-GB" sz="1600" b="1" dirty="0">
              <a:latin typeface="Calibri" pitchFamily="34" charset="0"/>
              <a:cs typeface="Calibri" pitchFamily="34" charset="0"/>
            </a:endParaRPr>
          </a:p>
        </p:txBody>
      </p:sp>
    </p:spTree>
  </p:cSld>
  <p:clrMap bg1="lt1" tx1="dk1" bg2="lt2" tx2="dk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Lst>
  <p:timing>
    <p:tnLst>
      <p:par>
        <p:cTn id="1" dur="indefinite" restart="never" nodeType="tmRoot"/>
      </p:par>
    </p:tnLst>
  </p:timing>
  <p:txStyles>
    <p:titleStyle>
      <a:lvl1pPr algn="l" rtl="0" eaLnBrk="1" latinLnBrk="0" hangingPunct="1">
        <a:spcBef>
          <a:spcPct val="0"/>
        </a:spcBef>
        <a:buNone/>
        <a:defRPr kumimoji="0" lang="en-US" sz="4000" b="1" kern="1200" dirty="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slide" Target="slide53.xml"/><Relationship Id="rId7" Type="http://schemas.openxmlformats.org/officeDocument/2006/relationships/slide" Target="slide57.xml"/><Relationship Id="rId2" Type="http://schemas.openxmlformats.org/officeDocument/2006/relationships/notesSlide" Target="../notesSlides/notesSlide50.xml"/><Relationship Id="rId1" Type="http://schemas.openxmlformats.org/officeDocument/2006/relationships/slideLayout" Target="../slideLayouts/slideLayout2.xml"/><Relationship Id="rId6" Type="http://schemas.openxmlformats.org/officeDocument/2006/relationships/slide" Target="slide56.xml"/><Relationship Id="rId5" Type="http://schemas.openxmlformats.org/officeDocument/2006/relationships/slide" Target="slide55.xml"/><Relationship Id="rId4" Type="http://schemas.openxmlformats.org/officeDocument/2006/relationships/slide" Target="slide5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hyperlink" Target="http://www.monster.co.uk/" TargetMode="External"/><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9512" y="311492"/>
            <a:ext cx="8607330" cy="1317308"/>
          </a:xfrm>
        </p:spPr>
        <p:txBody>
          <a:bodyPr>
            <a:noAutofit/>
          </a:bodyPr>
          <a:lstStyle/>
          <a:p>
            <a:pPr algn="ctr"/>
            <a:r>
              <a:rPr lang="en-GB" b="1" dirty="0" smtClean="0"/>
              <a:t>Unit 01 - Communication and Employability Skills for IT</a:t>
            </a:r>
            <a:endParaRPr lang="en-US" b="1" dirty="0"/>
          </a:p>
        </p:txBody>
      </p:sp>
      <p:sp>
        <p:nvSpPr>
          <p:cNvPr id="3" name="Subtitle 2"/>
          <p:cNvSpPr>
            <a:spLocks noGrp="1"/>
          </p:cNvSpPr>
          <p:nvPr>
            <p:ph type="subTitle" idx="1"/>
          </p:nvPr>
        </p:nvSpPr>
        <p:spPr>
          <a:xfrm>
            <a:off x="971600" y="5671532"/>
            <a:ext cx="7128792" cy="1141844"/>
          </a:xfrm>
        </p:spPr>
        <p:txBody>
          <a:bodyPr>
            <a:noAutofit/>
          </a:bodyPr>
          <a:lstStyle/>
          <a:p>
            <a:pPr algn="ctr"/>
            <a:r>
              <a:rPr lang="en-GB" sz="2400" dirty="0" smtClean="0"/>
              <a:t>OCR Cambridge TEC - Level 3</a:t>
            </a:r>
          </a:p>
          <a:p>
            <a:pPr algn="ctr"/>
            <a:r>
              <a:rPr lang="en-GB" sz="2400" dirty="0" smtClean="0"/>
              <a:t>Certificate/Diploma IT</a:t>
            </a:r>
            <a:endParaRPr lang="en-US" sz="2400" dirty="0"/>
          </a:p>
        </p:txBody>
      </p:sp>
      <p:pic>
        <p:nvPicPr>
          <p:cNvPr id="88068" name="Picture 4" descr="http://www.sqa.org.uk/sqa/images/emplyability_challenge2175.jpg"/>
          <p:cNvPicPr>
            <a:picLocks noChangeAspect="1" noChangeArrowheads="1"/>
          </p:cNvPicPr>
          <p:nvPr/>
        </p:nvPicPr>
        <p:blipFill>
          <a:blip r:embed="rId3" cstate="print"/>
          <a:srcRect/>
          <a:stretch>
            <a:fillRect/>
          </a:stretch>
        </p:blipFill>
        <p:spPr bwMode="auto">
          <a:xfrm>
            <a:off x="3347864" y="2348880"/>
            <a:ext cx="1666875" cy="1657351"/>
          </a:xfrm>
          <a:prstGeom prst="rect">
            <a:avLst/>
          </a:prstGeom>
          <a:noFill/>
        </p:spPr>
      </p:pic>
      <p:pic>
        <p:nvPicPr>
          <p:cNvPr id="88070" name="Picture 6" descr="http://t1.gstatic.com/images?q=tbn:ANd9GcQ7a3YTEiC7igeMhUPKcHcSGYpHznnzXJ8fbPU3DghKl5u3JWop"/>
          <p:cNvPicPr>
            <a:picLocks noChangeAspect="1" noChangeArrowheads="1"/>
          </p:cNvPicPr>
          <p:nvPr/>
        </p:nvPicPr>
        <p:blipFill>
          <a:blip r:embed="rId4" cstate="print">
            <a:clrChange>
              <a:clrFrom>
                <a:srgbClr val="FFFFFF"/>
              </a:clrFrom>
              <a:clrTo>
                <a:srgbClr val="FFFFFF">
                  <a:alpha val="0"/>
                </a:srgbClr>
              </a:clrTo>
            </a:clrChange>
          </a:blip>
          <a:srcRect l="2041" t="2041" r="4082" b="2041"/>
          <a:stretch>
            <a:fillRect/>
          </a:stretch>
        </p:blipFill>
        <p:spPr bwMode="auto">
          <a:xfrm>
            <a:off x="179512" y="1556792"/>
            <a:ext cx="3312368" cy="3384376"/>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8072" name="Picture 8" descr="http://t3.gstatic.com/images?q=tbn:ANd9GcQCGqClNV6ZwgGreDfH0VWfhk6Ej88mHWXpQKy07-r0fbjLtmnDVA"/>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4747142" y="1556792"/>
            <a:ext cx="3958684" cy="3312368"/>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32500" lnSpcReduction="20000"/>
          </a:bodyPr>
          <a:lstStyle/>
          <a:p>
            <a:r>
              <a:rPr lang="en-GB" sz="71700" dirty="0" smtClean="0"/>
              <a:t>Here</a:t>
            </a:r>
            <a:endParaRPr lang="en-GB" dirty="0"/>
          </a:p>
        </p:txBody>
      </p:sp>
      <p:sp>
        <p:nvSpPr>
          <p:cNvPr id="3" name="Title 2"/>
          <p:cNvSpPr>
            <a:spLocks noGrp="1"/>
          </p:cNvSpPr>
          <p:nvPr>
            <p:ph type="title"/>
          </p:nvPr>
        </p:nvSpPr>
        <p:spPr/>
        <p:txBody>
          <a:bodyPr>
            <a:normAutofit fontScale="90000"/>
          </a:bodyPr>
          <a:lstStyle/>
          <a:p>
            <a:endParaRPr lang="en-GB"/>
          </a:p>
        </p:txBody>
      </p:sp>
    </p:spTree>
    <p:extLst>
      <p:ext uri="{BB962C8B-B14F-4D97-AF65-F5344CB8AC3E}">
        <p14:creationId xmlns:p14="http://schemas.microsoft.com/office/powerpoint/2010/main" val="37463062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764704"/>
            <a:ext cx="8568952" cy="4689388"/>
          </a:xfrm>
        </p:spPr>
        <p:txBody>
          <a:bodyPr>
            <a:noAutofit/>
          </a:bodyPr>
          <a:lstStyle/>
          <a:p>
            <a:pPr marL="0" indent="0">
              <a:buNone/>
            </a:pPr>
            <a:r>
              <a:rPr lang="en-GB" sz="1800" dirty="0" smtClean="0"/>
              <a:t>Different business skills are required to be successful, such as illustrating:</a:t>
            </a:r>
          </a:p>
          <a:p>
            <a:pPr marL="0" indent="0">
              <a:buNone/>
            </a:pPr>
            <a:endParaRPr lang="en-GB" sz="1800" dirty="0" smtClean="0"/>
          </a:p>
          <a:p>
            <a:pPr>
              <a:buNone/>
            </a:pPr>
            <a:endParaRPr lang="en-GB" sz="1800" dirty="0" smtClean="0"/>
          </a:p>
          <a:p>
            <a:pPr marL="365125" indent="-365125">
              <a:buNone/>
            </a:pPr>
            <a:r>
              <a:rPr lang="en-GB" sz="1800" b="1" dirty="0" smtClean="0"/>
              <a:t>Written Communications </a:t>
            </a:r>
            <a:r>
              <a:rPr lang="en-GB" sz="1800" dirty="0" smtClean="0"/>
              <a:t>- to express yourself clearly in writing	</a:t>
            </a:r>
          </a:p>
          <a:p>
            <a:r>
              <a:rPr lang="en-GB" sz="1800" dirty="0" smtClean="0"/>
              <a:t>Referring carefully to guidelines and planned activities</a:t>
            </a:r>
          </a:p>
          <a:p>
            <a:r>
              <a:rPr lang="en-GB" sz="1800" dirty="0" smtClean="0"/>
              <a:t>Recording accurately achievements</a:t>
            </a:r>
          </a:p>
          <a:p>
            <a:r>
              <a:rPr lang="en-GB" sz="1800" dirty="0" smtClean="0"/>
              <a:t>Writing to stakeholders/shareholders</a:t>
            </a:r>
          </a:p>
          <a:p>
            <a:pPr>
              <a:buNone/>
            </a:pPr>
            <a:endParaRPr lang="en-GB" sz="1800" dirty="0" smtClean="0"/>
          </a:p>
          <a:p>
            <a:pPr marL="0" indent="0">
              <a:buNone/>
            </a:pPr>
            <a:r>
              <a:rPr lang="en-GB" sz="1800" b="1" dirty="0" smtClean="0"/>
              <a:t>Numerical  - </a:t>
            </a:r>
            <a:r>
              <a:rPr lang="en-GB" sz="1800" dirty="0" smtClean="0"/>
              <a:t>Multiply/divide accurately, calculate percentages, use statistics and a calculator, interpret graphs and tables	</a:t>
            </a:r>
          </a:p>
          <a:p>
            <a:pPr>
              <a:buNone/>
            </a:pPr>
            <a:endParaRPr lang="en-GB" sz="1800" b="1" dirty="0" smtClean="0"/>
          </a:p>
          <a:p>
            <a:pPr marL="0" indent="0">
              <a:buNone/>
            </a:pPr>
            <a:r>
              <a:rPr lang="en-GB" sz="1800" b="1" dirty="0" smtClean="0"/>
              <a:t>Computing - </a:t>
            </a:r>
            <a:r>
              <a:rPr lang="en-GB" sz="1800" dirty="0" smtClean="0"/>
              <a:t>Word-processing, using databases, spread sheets, the Internet and email, 	designing web pages etc...</a:t>
            </a:r>
          </a:p>
        </p:txBody>
      </p:sp>
      <p:graphicFrame>
        <p:nvGraphicFramePr>
          <p:cNvPr id="4" name="Table 3"/>
          <p:cNvGraphicFramePr>
            <a:graphicFrameLocks noGrp="1"/>
          </p:cNvGraphicFramePr>
          <p:nvPr>
            <p:extLst>
              <p:ext uri="{D42A27DB-BD31-4B8C-83A1-F6EECF244321}">
                <p14:modId xmlns:p14="http://schemas.microsoft.com/office/powerpoint/2010/main" val="496394820"/>
              </p:ext>
            </p:extLst>
          </p:nvPr>
        </p:nvGraphicFramePr>
        <p:xfrm>
          <a:off x="179512" y="1162564"/>
          <a:ext cx="8784976" cy="370840"/>
        </p:xfrm>
        <a:graphic>
          <a:graphicData uri="http://schemas.openxmlformats.org/drawingml/2006/table">
            <a:tbl>
              <a:tblPr firstRow="1" bandRow="1">
                <a:tableStyleId>{5C22544A-7EE6-4342-B048-85BDC9FD1C3A}</a:tableStyleId>
              </a:tblPr>
              <a:tblGrid>
                <a:gridCol w="2664296"/>
                <a:gridCol w="2520280"/>
                <a:gridCol w="1800200"/>
                <a:gridCol w="1800200"/>
              </a:tblGrid>
              <a:tr h="370840">
                <a:tc>
                  <a:txBody>
                    <a:bodyPr/>
                    <a:lstStyle/>
                    <a:p>
                      <a:pPr algn="ctr"/>
                      <a:r>
                        <a:rPr lang="en-GB" dirty="0" smtClean="0">
                          <a:solidFill>
                            <a:schemeClr val="tx1"/>
                          </a:solidFill>
                          <a:latin typeface="Calibri" pitchFamily="34" charset="0"/>
                          <a:cs typeface="Calibri" pitchFamily="34" charset="0"/>
                        </a:rPr>
                        <a:t>Written Communications</a:t>
                      </a:r>
                      <a:endParaRPr lang="en-GB"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dirty="0" smtClean="0">
                          <a:solidFill>
                            <a:schemeClr val="tx1"/>
                          </a:solidFill>
                          <a:latin typeface="Calibri" pitchFamily="34" charset="0"/>
                          <a:cs typeface="Calibri" pitchFamily="34" charset="0"/>
                        </a:rPr>
                        <a:t>Verbal Communications</a:t>
                      </a:r>
                      <a:endParaRPr lang="en-GB"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800" b="1" dirty="0" smtClean="0">
                          <a:solidFill>
                            <a:schemeClr val="tx1"/>
                          </a:solidFill>
                          <a:latin typeface="Calibri" pitchFamily="34" charset="0"/>
                          <a:cs typeface="Calibri" pitchFamily="34" charset="0"/>
                        </a:rPr>
                        <a:t>Numerical  Skills</a:t>
                      </a:r>
                      <a:endParaRPr lang="en-GB"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dirty="0" smtClean="0">
                          <a:solidFill>
                            <a:schemeClr val="tx1"/>
                          </a:solidFill>
                          <a:latin typeface="Calibri" pitchFamily="34" charset="0"/>
                          <a:cs typeface="Calibri" pitchFamily="34" charset="0"/>
                        </a:rPr>
                        <a:t>Computing Skills</a:t>
                      </a:r>
                      <a:endParaRPr lang="en-GB" dirty="0">
                        <a:solidFill>
                          <a:schemeClr val="tx1"/>
                        </a:solidFill>
                        <a:latin typeface="Calibri" pitchFamily="34" charset="0"/>
                        <a:cs typeface="Calibri" pitchFamily="34" charset="0"/>
                      </a:endParaRPr>
                    </a:p>
                  </a:txBody>
                  <a:tcPr anchor="ctr">
                    <a:solidFill>
                      <a:schemeClr val="tx2">
                        <a:lumMod val="20000"/>
                        <a:lumOff val="80000"/>
                      </a:schemeClr>
                    </a:solidFill>
                  </a:tcPr>
                </a:tc>
              </a:tr>
            </a:tbl>
          </a:graphicData>
        </a:graphic>
      </p:graphicFrame>
      <p:sp>
        <p:nvSpPr>
          <p:cNvPr id="9" name="Title 1"/>
          <p:cNvSpPr txBox="1">
            <a:spLocks/>
          </p:cNvSpPr>
          <p:nvPr/>
        </p:nvSpPr>
        <p:spPr>
          <a:xfrm>
            <a:off x="216024" y="44624"/>
            <a:ext cx="8748464" cy="504056"/>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lang="en-US" sz="40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r>
              <a:rPr lang="en-GB" sz="4400" dirty="0" smtClean="0"/>
              <a:t> </a:t>
            </a:r>
            <a:r>
              <a:rPr lang="en-GB" sz="3200" dirty="0" smtClean="0"/>
              <a:t>P1.1 - Personal Attributes – Business Skills</a:t>
            </a:r>
            <a:endParaRPr lang="en-GB" sz="3200" dirty="0"/>
          </a:p>
        </p:txBody>
      </p:sp>
    </p:spTree>
    <p:extLst>
      <p:ext uri="{BB962C8B-B14F-4D97-AF65-F5344CB8AC3E}">
        <p14:creationId xmlns:p14="http://schemas.microsoft.com/office/powerpoint/2010/main" val="2071612639"/>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44311" y="662868"/>
            <a:ext cx="8568952" cy="5286412"/>
          </a:xfrm>
        </p:spPr>
        <p:txBody>
          <a:bodyPr>
            <a:noAutofit/>
          </a:bodyPr>
          <a:lstStyle/>
          <a:p>
            <a:pPr marL="0" indent="0">
              <a:buNone/>
            </a:pPr>
            <a:r>
              <a:rPr lang="en-GB" sz="1800" b="1" dirty="0" smtClean="0"/>
              <a:t>Verbal  - Spoken and Non-Spoken Communication </a:t>
            </a:r>
            <a:r>
              <a:rPr lang="en-GB" sz="1800" dirty="0" smtClean="0"/>
              <a:t>(able to express your ideas clearly and confidently)</a:t>
            </a:r>
          </a:p>
          <a:p>
            <a:r>
              <a:rPr lang="en-GB" sz="1600" b="1" dirty="0" smtClean="0"/>
              <a:t>Body Language </a:t>
            </a:r>
            <a:r>
              <a:rPr lang="en-GB" sz="1600" dirty="0" smtClean="0"/>
              <a:t>- using yourself and being sensitive to its use </a:t>
            </a:r>
            <a:r>
              <a:rPr lang="en-GB" sz="1600" dirty="0" smtClean="0">
                <a:sym typeface="Wingdings" pitchFamily="2" charset="2"/>
              </a:rPr>
              <a:t> </a:t>
            </a:r>
            <a:r>
              <a:rPr lang="en-GB" sz="1600" dirty="0" smtClean="0"/>
              <a:t>eye contact / gestures / head nodding / smiling </a:t>
            </a:r>
          </a:p>
          <a:p>
            <a:r>
              <a:rPr lang="en-GB" sz="1600" b="1" dirty="0" smtClean="0"/>
              <a:t>Listening </a:t>
            </a:r>
            <a:r>
              <a:rPr lang="en-GB" sz="1600" dirty="0" smtClean="0"/>
              <a:t>- accurately hearing what people are saying and showing interest</a:t>
            </a:r>
          </a:p>
          <a:p>
            <a:r>
              <a:rPr lang="en-GB" sz="1600" b="1" dirty="0" smtClean="0"/>
              <a:t>Motivating and Supporting </a:t>
            </a:r>
            <a:r>
              <a:rPr lang="en-GB" sz="1600" dirty="0" smtClean="0"/>
              <a:t>- giving encouragement / giving thanks through praise or help / working well in a team</a:t>
            </a:r>
          </a:p>
          <a:p>
            <a:r>
              <a:rPr lang="en-GB" sz="1600" b="1" dirty="0" smtClean="0"/>
              <a:t>Telephone Skills </a:t>
            </a:r>
            <a:r>
              <a:rPr lang="en-GB" sz="1600" dirty="0" smtClean="0"/>
              <a:t>- being brief and keeping to the point / consider in advance what to say</a:t>
            </a:r>
          </a:p>
          <a:p>
            <a:r>
              <a:rPr lang="en-GB" sz="1600" b="1" dirty="0" smtClean="0"/>
              <a:t>Gathering Information</a:t>
            </a:r>
            <a:r>
              <a:rPr lang="en-GB" sz="1600" dirty="0" smtClean="0"/>
              <a:t> - ask open and probing questions to understand the views and feeling of others / clarify and summarise what others say.</a:t>
            </a:r>
          </a:p>
          <a:p>
            <a:r>
              <a:rPr lang="en-GB" sz="1600" b="1" dirty="0" smtClean="0"/>
              <a:t>Giving and Accepting Criticism</a:t>
            </a:r>
            <a:r>
              <a:rPr lang="en-GB" sz="1600" dirty="0" smtClean="0"/>
              <a:t> - saying ‘sorry’ in a genuine way, if  required / allow disagreements to be brought into the open / be constructive if criticising</a:t>
            </a:r>
          </a:p>
          <a:p>
            <a:r>
              <a:rPr lang="en-GB" sz="1600" b="1" dirty="0" smtClean="0"/>
              <a:t>Persuading and Negotiating </a:t>
            </a:r>
            <a:r>
              <a:rPr lang="en-GB" sz="1600" dirty="0" smtClean="0"/>
              <a:t>- back up your points with facts and logic / be tactful if anyone disagrees with you</a:t>
            </a:r>
          </a:p>
          <a:p>
            <a:r>
              <a:rPr lang="en-GB" sz="1600" b="1" dirty="0" smtClean="0"/>
              <a:t>Presenting </a:t>
            </a:r>
            <a:r>
              <a:rPr lang="en-GB" sz="1600" dirty="0" smtClean="0"/>
              <a:t>- use a logical structure / be clear and concise / encourage questions for clarification </a:t>
            </a:r>
          </a:p>
          <a:p>
            <a:pPr marL="2057400" indent="-255588"/>
            <a:r>
              <a:rPr lang="en-GB" sz="1600" b="1" dirty="0" smtClean="0"/>
              <a:t>Global Skills</a:t>
            </a:r>
            <a:r>
              <a:rPr lang="en-GB" sz="1600" dirty="0" smtClean="0"/>
              <a:t> - be able to speak and understand other languages / 	appreciation of other cultures</a:t>
            </a:r>
          </a:p>
        </p:txBody>
      </p:sp>
      <p:sp>
        <p:nvSpPr>
          <p:cNvPr id="10" name="Title 1"/>
          <p:cNvSpPr txBox="1">
            <a:spLocks/>
          </p:cNvSpPr>
          <p:nvPr/>
        </p:nvSpPr>
        <p:spPr>
          <a:xfrm>
            <a:off x="216024" y="44624"/>
            <a:ext cx="8748464" cy="504056"/>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lang="en-US" sz="40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r>
              <a:rPr lang="en-GB" sz="4400" dirty="0" smtClean="0"/>
              <a:t> </a:t>
            </a:r>
            <a:r>
              <a:rPr lang="en-GB" sz="3200" dirty="0" smtClean="0"/>
              <a:t>P1.1 - Personal Attributes – Business Skills</a:t>
            </a:r>
            <a:endParaRPr lang="en-GB" sz="3200" dirty="0"/>
          </a:p>
        </p:txBody>
      </p:sp>
    </p:spTree>
    <p:extLst>
      <p:ext uri="{BB962C8B-B14F-4D97-AF65-F5344CB8AC3E}">
        <p14:creationId xmlns:p14="http://schemas.microsoft.com/office/powerpoint/2010/main" val="974191077"/>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692696"/>
            <a:ext cx="8568952" cy="5286412"/>
          </a:xfrm>
        </p:spPr>
        <p:txBody>
          <a:bodyPr>
            <a:normAutofit/>
          </a:bodyPr>
          <a:lstStyle/>
          <a:p>
            <a:pPr marL="0" indent="0">
              <a:buNone/>
            </a:pPr>
            <a:r>
              <a:rPr lang="en-GB" sz="2000" b="1" dirty="0" smtClean="0"/>
              <a:t>Independent</a:t>
            </a:r>
            <a:r>
              <a:rPr lang="en-GB" sz="2000" dirty="0" smtClean="0"/>
              <a:t> - not needing to rely on others to get a job done / accepts responsibility for views and actions and able to work under their own direction and initiative	</a:t>
            </a:r>
          </a:p>
          <a:p>
            <a:pPr marL="0" lvl="0" indent="0">
              <a:spcAft>
                <a:spcPts val="0"/>
              </a:spcAft>
              <a:buClrTx/>
              <a:buSzTx/>
              <a:buNone/>
              <a:defRPr/>
            </a:pPr>
            <a:endParaRPr lang="en-GB" sz="2000" dirty="0" smtClean="0"/>
          </a:p>
          <a:p>
            <a:pPr marL="0" lvl="0" indent="0">
              <a:spcAft>
                <a:spcPts val="0"/>
              </a:spcAft>
              <a:buClrTx/>
              <a:buSzTx/>
              <a:buNone/>
              <a:defRPr/>
            </a:pPr>
            <a:r>
              <a:rPr lang="en-GB" sz="2000" b="1" dirty="0" smtClean="0"/>
              <a:t>Self Awareness</a:t>
            </a:r>
            <a:r>
              <a:rPr lang="en-GB" sz="2000" dirty="0" smtClean="0"/>
              <a:t> - awareness of achievements, abilities, values and weaknesses and what you want out of life / understand the commercial realities affecting the organisation	</a:t>
            </a:r>
          </a:p>
          <a:p>
            <a:pPr marL="0" lvl="0" indent="0">
              <a:spcAft>
                <a:spcPts val="0"/>
              </a:spcAft>
              <a:buClrTx/>
              <a:buSzTx/>
              <a:buNone/>
              <a:defRPr/>
            </a:pPr>
            <a:endParaRPr lang="en-GB" sz="2000" dirty="0" smtClean="0"/>
          </a:p>
          <a:p>
            <a:pPr marL="0" lvl="0" indent="0">
              <a:spcAft>
                <a:spcPts val="0"/>
              </a:spcAft>
              <a:buClrTx/>
              <a:buSzTx/>
              <a:buNone/>
              <a:defRPr/>
            </a:pPr>
            <a:r>
              <a:rPr lang="en-GB" sz="2000" b="1" dirty="0" smtClean="0"/>
              <a:t>Self Motivation</a:t>
            </a:r>
            <a:r>
              <a:rPr lang="en-GB" sz="2000" dirty="0" smtClean="0"/>
              <a:t> - able to act on initiative, identify opportunities and be pro-active in putting forward ideas and solutions	</a:t>
            </a:r>
          </a:p>
          <a:p>
            <a:pPr marL="0" lvl="0" indent="0">
              <a:spcAft>
                <a:spcPts val="0"/>
              </a:spcAft>
              <a:buClrTx/>
              <a:buSzTx/>
              <a:buNone/>
              <a:defRPr/>
            </a:pPr>
            <a:endParaRPr lang="en-GB" sz="2000" dirty="0" smtClean="0"/>
          </a:p>
          <a:p>
            <a:pPr marL="0" lvl="0" indent="0">
              <a:spcAft>
                <a:spcPts val="0"/>
              </a:spcAft>
              <a:buClrTx/>
              <a:buSzTx/>
              <a:buNone/>
              <a:defRPr/>
            </a:pPr>
            <a:r>
              <a:rPr lang="en-GB" sz="2000" b="1" dirty="0" smtClean="0"/>
              <a:t>Enthusiastic</a:t>
            </a:r>
            <a:r>
              <a:rPr lang="en-GB" sz="2000" dirty="0" smtClean="0"/>
              <a:t> - showing real and genuine interest in the job</a:t>
            </a:r>
          </a:p>
        </p:txBody>
      </p:sp>
      <p:sp>
        <p:nvSpPr>
          <p:cNvPr id="7" name="Title 1"/>
          <p:cNvSpPr txBox="1">
            <a:spLocks/>
          </p:cNvSpPr>
          <p:nvPr/>
        </p:nvSpPr>
        <p:spPr>
          <a:xfrm>
            <a:off x="216024" y="44624"/>
            <a:ext cx="8748464" cy="504056"/>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lang="en-US" sz="40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r>
              <a:rPr lang="en-GB" sz="4400" dirty="0" smtClean="0"/>
              <a:t> </a:t>
            </a:r>
            <a:r>
              <a:rPr lang="en-GB" sz="3200" dirty="0" smtClean="0"/>
              <a:t>P1.1 - Personal Attributes – Independent Workers</a:t>
            </a:r>
            <a:endParaRPr lang="en-GB" sz="3200" dirty="0"/>
          </a:p>
        </p:txBody>
      </p:sp>
    </p:spTree>
    <p:extLst>
      <p:ext uri="{BB962C8B-B14F-4D97-AF65-F5344CB8AC3E}">
        <p14:creationId xmlns:p14="http://schemas.microsoft.com/office/powerpoint/2010/main" val="1759091275"/>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662868"/>
            <a:ext cx="8568952" cy="4422316"/>
          </a:xfrm>
        </p:spPr>
        <p:txBody>
          <a:bodyPr>
            <a:normAutofit/>
          </a:bodyPr>
          <a:lstStyle/>
          <a:p>
            <a:pPr marL="0" lvl="0" indent="0">
              <a:spcAft>
                <a:spcPts val="0"/>
              </a:spcAft>
              <a:buClrTx/>
              <a:buSzTx/>
              <a:buNone/>
              <a:defRPr/>
            </a:pPr>
            <a:r>
              <a:rPr lang="en-GB" sz="2000" b="1" dirty="0" smtClean="0"/>
              <a:t>Flexibility - </a:t>
            </a:r>
            <a:r>
              <a:rPr lang="en-GB" sz="2000" dirty="0" smtClean="0"/>
              <a:t>Adapt successfully to changing situations and environments	</a:t>
            </a:r>
          </a:p>
          <a:p>
            <a:pPr marL="0" lvl="0" indent="0">
              <a:spcAft>
                <a:spcPts val="0"/>
              </a:spcAft>
              <a:buClrTx/>
              <a:buSzTx/>
              <a:buNone/>
              <a:defRPr/>
            </a:pPr>
            <a:endParaRPr lang="en-GB" sz="2000" b="1" dirty="0" smtClean="0"/>
          </a:p>
          <a:p>
            <a:pPr marL="0" lvl="0" indent="0">
              <a:spcAft>
                <a:spcPts val="0"/>
              </a:spcAft>
              <a:buClrTx/>
              <a:buSzTx/>
              <a:buNone/>
              <a:defRPr/>
            </a:pPr>
            <a:r>
              <a:rPr lang="en-GB" sz="2000" b="1" dirty="0" smtClean="0"/>
              <a:t>Determination</a:t>
            </a:r>
          </a:p>
          <a:p>
            <a:pPr marL="457200" indent="-457200">
              <a:spcAft>
                <a:spcPts val="0"/>
              </a:spcAft>
              <a:buClrTx/>
              <a:buSzTx/>
              <a:buFont typeface="Wingdings" pitchFamily="2" charset="2"/>
              <a:buChar char="Ø"/>
              <a:defRPr/>
            </a:pPr>
            <a:r>
              <a:rPr lang="en-GB" sz="2000" b="1" dirty="0" smtClean="0"/>
              <a:t>Hard Working </a:t>
            </a:r>
            <a:r>
              <a:rPr lang="en-GB" sz="2000" dirty="0" smtClean="0"/>
              <a:t>- taking care with your work and persevere to complete tasks</a:t>
            </a:r>
          </a:p>
          <a:p>
            <a:pPr marL="457200" indent="-457200">
              <a:spcAft>
                <a:spcPts val="0"/>
              </a:spcAft>
              <a:buClrTx/>
              <a:buSzTx/>
              <a:buFont typeface="Wingdings" pitchFamily="2" charset="2"/>
              <a:buChar char="Ø"/>
              <a:defRPr/>
            </a:pPr>
            <a:r>
              <a:rPr lang="en-GB" sz="2000" b="1" dirty="0" smtClean="0"/>
              <a:t>Drive - </a:t>
            </a:r>
            <a:r>
              <a:rPr lang="en-GB" sz="2000" dirty="0" smtClean="0"/>
              <a:t>Determination to get things done; make things happen and constantly looking for better ways of doing things	</a:t>
            </a:r>
          </a:p>
          <a:p>
            <a:pPr marL="0" lvl="0" indent="0">
              <a:spcAft>
                <a:spcPts val="0"/>
              </a:spcAft>
              <a:buClrTx/>
              <a:buSzTx/>
              <a:buNone/>
              <a:defRPr/>
            </a:pPr>
            <a:endParaRPr lang="en-GB" sz="2000" b="1" dirty="0" smtClean="0"/>
          </a:p>
          <a:p>
            <a:pPr marL="0" lvl="0" indent="0">
              <a:spcAft>
                <a:spcPts val="0"/>
              </a:spcAft>
              <a:buClrTx/>
              <a:buSzTx/>
              <a:buNone/>
              <a:defRPr/>
            </a:pPr>
            <a:r>
              <a:rPr lang="en-GB" sz="2000" b="1" dirty="0" smtClean="0"/>
              <a:t>Career Minded</a:t>
            </a:r>
          </a:p>
          <a:p>
            <a:pPr marL="457200" indent="-457200">
              <a:spcAft>
                <a:spcPts val="0"/>
              </a:spcAft>
              <a:buClrTx/>
              <a:buSzTx/>
              <a:buFont typeface="Wingdings" pitchFamily="2" charset="2"/>
              <a:buChar char="Ø"/>
              <a:defRPr/>
            </a:pPr>
            <a:r>
              <a:rPr lang="en-GB" sz="2000" b="1" dirty="0" smtClean="0"/>
              <a:t>Personal Impact/Confidence</a:t>
            </a:r>
            <a:r>
              <a:rPr lang="en-GB" sz="2000" dirty="0" smtClean="0"/>
              <a:t> - Presents a strong, professional, positive image to others which inspires confidence and commands respect</a:t>
            </a:r>
          </a:p>
          <a:p>
            <a:pPr marL="457200" indent="-457200">
              <a:spcAft>
                <a:spcPts val="0"/>
              </a:spcAft>
              <a:buClrTx/>
              <a:buSzTx/>
              <a:buFont typeface="Wingdings" pitchFamily="2" charset="2"/>
              <a:buChar char="Ø"/>
              <a:defRPr/>
            </a:pPr>
            <a:r>
              <a:rPr lang="en-GB" sz="2000" b="1" dirty="0" smtClean="0"/>
              <a:t>Lifelong Learning</a:t>
            </a:r>
            <a:r>
              <a:rPr lang="en-GB" sz="2000" dirty="0" smtClean="0"/>
              <a:t> - Continues to learn throughout life. Develops the competencies needed for current and future roles	</a:t>
            </a:r>
          </a:p>
          <a:p>
            <a:pPr>
              <a:buNone/>
            </a:pPr>
            <a:endParaRPr lang="en-GB" sz="2000" dirty="0" smtClean="0"/>
          </a:p>
          <a:p>
            <a:pPr>
              <a:buNone/>
            </a:pPr>
            <a:endParaRPr lang="en-GB" sz="2000" dirty="0" smtClean="0"/>
          </a:p>
          <a:p>
            <a:endParaRPr lang="en-GB" sz="2000" dirty="0" smtClean="0"/>
          </a:p>
          <a:p>
            <a:pPr marL="0" indent="0">
              <a:buNone/>
            </a:pPr>
            <a:endParaRPr lang="en-GB" sz="2000" dirty="0" smtClean="0"/>
          </a:p>
          <a:p>
            <a:pPr marL="0" indent="0">
              <a:buNone/>
            </a:pPr>
            <a:endParaRPr lang="en-GB" sz="2000" dirty="0" smtClean="0"/>
          </a:p>
        </p:txBody>
      </p:sp>
      <p:sp>
        <p:nvSpPr>
          <p:cNvPr id="8" name="Title 1"/>
          <p:cNvSpPr txBox="1">
            <a:spLocks/>
          </p:cNvSpPr>
          <p:nvPr/>
        </p:nvSpPr>
        <p:spPr>
          <a:xfrm>
            <a:off x="216024" y="44624"/>
            <a:ext cx="8748464" cy="504056"/>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lang="en-US" sz="40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r>
              <a:rPr lang="en-GB" sz="4400" dirty="0" smtClean="0"/>
              <a:t> </a:t>
            </a:r>
            <a:r>
              <a:rPr lang="en-GB" sz="3200" dirty="0" smtClean="0"/>
              <a:t>P1.1 - Personal Attributes – Personal Skills</a:t>
            </a:r>
            <a:endParaRPr lang="en-GB" sz="3200" dirty="0"/>
          </a:p>
        </p:txBody>
      </p:sp>
    </p:spTree>
    <p:extLst>
      <p:ext uri="{BB962C8B-B14F-4D97-AF65-F5344CB8AC3E}">
        <p14:creationId xmlns:p14="http://schemas.microsoft.com/office/powerpoint/2010/main" val="1399300362"/>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734876"/>
            <a:ext cx="8568952" cy="5286412"/>
          </a:xfrm>
        </p:spPr>
        <p:txBody>
          <a:bodyPr>
            <a:normAutofit/>
          </a:bodyPr>
          <a:lstStyle/>
          <a:p>
            <a:pPr marL="0" lvl="0" indent="0">
              <a:spcAft>
                <a:spcPts val="0"/>
              </a:spcAft>
              <a:buClrTx/>
              <a:buSzTx/>
              <a:buNone/>
              <a:defRPr/>
            </a:pPr>
            <a:r>
              <a:rPr lang="en-GB" sz="2000" b="1" dirty="0" smtClean="0"/>
              <a:t>Punctuality </a:t>
            </a:r>
            <a:r>
              <a:rPr lang="en-GB" sz="2000" dirty="0" smtClean="0"/>
              <a:t>- always being on time or having things ready on time</a:t>
            </a:r>
          </a:p>
          <a:p>
            <a:pPr marL="0" lvl="0" indent="0">
              <a:spcAft>
                <a:spcPts val="0"/>
              </a:spcAft>
              <a:buClrTx/>
              <a:buSzTx/>
              <a:buNone/>
              <a:defRPr/>
            </a:pPr>
            <a:endParaRPr lang="en-GB" sz="1800" b="1" dirty="0" smtClean="0"/>
          </a:p>
          <a:p>
            <a:pPr marL="0" lvl="0" indent="0">
              <a:spcAft>
                <a:spcPts val="0"/>
              </a:spcAft>
              <a:buClrTx/>
              <a:buSzTx/>
              <a:buNone/>
              <a:defRPr/>
            </a:pPr>
            <a:r>
              <a:rPr lang="en-GB" sz="2000" b="1" dirty="0" smtClean="0"/>
              <a:t>Respectful </a:t>
            </a:r>
          </a:p>
          <a:p>
            <a:pPr marL="457200" indent="-457200">
              <a:spcAft>
                <a:spcPts val="0"/>
              </a:spcAft>
              <a:buClrTx/>
              <a:buSzTx/>
              <a:buFont typeface="Wingdings" pitchFamily="2" charset="2"/>
              <a:buChar char="Ø"/>
              <a:defRPr/>
            </a:pPr>
            <a:r>
              <a:rPr lang="en-GB" sz="1800" b="1" dirty="0" smtClean="0"/>
              <a:t>Honesty - acting truthfully at all times</a:t>
            </a:r>
          </a:p>
          <a:p>
            <a:pPr marL="457200" indent="-457200">
              <a:spcAft>
                <a:spcPts val="0"/>
              </a:spcAft>
              <a:buClrTx/>
              <a:buSzTx/>
              <a:buFont typeface="Wingdings" pitchFamily="2" charset="2"/>
              <a:buChar char="Ø"/>
              <a:defRPr/>
            </a:pPr>
            <a:r>
              <a:rPr lang="en-GB" sz="1800" b="1" dirty="0" smtClean="0"/>
              <a:t>Integrity</a:t>
            </a:r>
            <a:r>
              <a:rPr lang="en-GB" sz="1800" dirty="0" smtClean="0"/>
              <a:t> - Adheres to standards and procedures, maintains confidentiality and questions inappropriate behaviour / acting in a way that is open and honest / not being influenced by others to act inappropriately</a:t>
            </a:r>
          </a:p>
          <a:p>
            <a:pPr marL="457200" indent="-457200">
              <a:spcAft>
                <a:spcPts val="0"/>
              </a:spcAft>
              <a:buClrTx/>
              <a:buSzTx/>
              <a:buFont typeface="Wingdings" pitchFamily="2" charset="2"/>
              <a:buChar char="Ø"/>
              <a:defRPr/>
            </a:pPr>
            <a:r>
              <a:rPr lang="en-GB" sz="1800" b="1" dirty="0" smtClean="0"/>
              <a:t>Fairness </a:t>
            </a:r>
            <a:r>
              <a:rPr lang="en-GB" sz="1800" dirty="0" smtClean="0"/>
              <a:t>- sticking to the rules without having a negative effect on others</a:t>
            </a:r>
          </a:p>
          <a:p>
            <a:pPr marL="0" lvl="0" indent="0">
              <a:spcAft>
                <a:spcPts val="0"/>
              </a:spcAft>
              <a:buClrTx/>
              <a:buSzTx/>
              <a:buNone/>
              <a:defRPr/>
            </a:pPr>
            <a:endParaRPr lang="en-GB" sz="1800" b="1" dirty="0" smtClean="0"/>
          </a:p>
          <a:p>
            <a:pPr marL="0" lvl="0" indent="0">
              <a:spcAft>
                <a:spcPts val="0"/>
              </a:spcAft>
              <a:buClrTx/>
              <a:buSzTx/>
              <a:buNone/>
              <a:defRPr/>
            </a:pPr>
            <a:r>
              <a:rPr lang="en-GB" sz="2000" b="1" dirty="0" smtClean="0"/>
              <a:t>Dependability</a:t>
            </a:r>
            <a:r>
              <a:rPr lang="en-GB" sz="2000" dirty="0" smtClean="0"/>
              <a:t> - people know you will do the job and do it well</a:t>
            </a:r>
          </a:p>
          <a:p>
            <a:pPr marL="457200" lvl="0" indent="-457200">
              <a:spcAft>
                <a:spcPts val="0"/>
              </a:spcAft>
              <a:buClrTx/>
              <a:buSzTx/>
              <a:buFont typeface="Wingdings" pitchFamily="2" charset="2"/>
              <a:buChar char="Ø"/>
              <a:defRPr/>
            </a:pPr>
            <a:r>
              <a:rPr lang="en-GB" sz="1800" b="1" dirty="0" smtClean="0"/>
              <a:t>Reliable</a:t>
            </a:r>
            <a:r>
              <a:rPr lang="en-GB" sz="1800" dirty="0" smtClean="0"/>
              <a:t> - people can trust you and in your work</a:t>
            </a:r>
          </a:p>
          <a:p>
            <a:pPr marL="0" lvl="0" indent="0">
              <a:spcAft>
                <a:spcPts val="0"/>
              </a:spcAft>
              <a:buClrTx/>
              <a:buSzTx/>
              <a:buNone/>
              <a:defRPr/>
            </a:pPr>
            <a:endParaRPr lang="en-GB" sz="1800" b="1" dirty="0" smtClean="0"/>
          </a:p>
          <a:p>
            <a:pPr marL="0" lvl="0" indent="0">
              <a:spcAft>
                <a:spcPts val="0"/>
              </a:spcAft>
              <a:buClrTx/>
              <a:buSzTx/>
              <a:buNone/>
              <a:defRPr/>
            </a:pPr>
            <a:r>
              <a:rPr lang="en-GB" sz="2000" b="1" dirty="0" smtClean="0"/>
              <a:t>Professionalism - </a:t>
            </a:r>
            <a:r>
              <a:rPr lang="en-GB" sz="2000" dirty="0" smtClean="0"/>
              <a:t>Pays care and attention to quality of work / supports and empower others	</a:t>
            </a:r>
          </a:p>
          <a:p>
            <a:pPr marL="979488" indent="-255588"/>
            <a:r>
              <a:rPr lang="en-GB" sz="1800" b="1" dirty="0" smtClean="0"/>
              <a:t>Stress Tolerance</a:t>
            </a:r>
            <a:r>
              <a:rPr lang="en-GB" sz="1800" dirty="0" smtClean="0"/>
              <a:t> - Maintains effective performance under pressure	</a:t>
            </a:r>
          </a:p>
          <a:p>
            <a:pPr marL="0" lvl="0" indent="0">
              <a:spcAft>
                <a:spcPts val="0"/>
              </a:spcAft>
              <a:buClrTx/>
              <a:buSzTx/>
              <a:buNone/>
              <a:defRPr/>
            </a:pPr>
            <a:endParaRPr lang="en-GB" sz="2000" dirty="0" smtClean="0"/>
          </a:p>
        </p:txBody>
      </p:sp>
      <p:sp>
        <p:nvSpPr>
          <p:cNvPr id="7" name="Title 1"/>
          <p:cNvSpPr txBox="1">
            <a:spLocks/>
          </p:cNvSpPr>
          <p:nvPr/>
        </p:nvSpPr>
        <p:spPr>
          <a:xfrm>
            <a:off x="216024" y="44624"/>
            <a:ext cx="8748464" cy="504056"/>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lang="en-US" sz="40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r>
              <a:rPr lang="en-GB" sz="4400" dirty="0" smtClean="0"/>
              <a:t> </a:t>
            </a:r>
            <a:r>
              <a:rPr lang="en-GB" sz="3200" dirty="0" smtClean="0"/>
              <a:t>P1.1 - Personal Attributes – Personal Ability</a:t>
            </a:r>
            <a:endParaRPr lang="en-GB" sz="3200" dirty="0"/>
          </a:p>
        </p:txBody>
      </p:sp>
    </p:spTree>
    <p:extLst>
      <p:ext uri="{BB962C8B-B14F-4D97-AF65-F5344CB8AC3E}">
        <p14:creationId xmlns:p14="http://schemas.microsoft.com/office/powerpoint/2010/main" val="2032596613"/>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764704"/>
            <a:ext cx="8784976" cy="4968552"/>
          </a:xfrm>
        </p:spPr>
        <p:txBody>
          <a:bodyPr>
            <a:noAutofit/>
          </a:bodyPr>
          <a:lstStyle/>
          <a:p>
            <a:pPr marL="0" indent="0">
              <a:buNone/>
            </a:pPr>
            <a:r>
              <a:rPr lang="en-GB" sz="1800" dirty="0" smtClean="0"/>
              <a:t>All companies have procedures they apply to staff and rules they apply to themselves in the common working day. The importance of these vary between companies, for instance a Builders Yard is more likely to abide by the Health and Safety at Work Act because of the risk of dangers whereas an office is more like to be guided by the DPA and CMA. But there are additional risks to Health in offices that are not as apparent to those of building sites:</a:t>
            </a:r>
            <a:endParaRPr lang="en-GB" sz="1800" dirty="0" smtClean="0"/>
          </a:p>
          <a:p>
            <a:r>
              <a:rPr lang="en-GB" sz="1800" b="1" dirty="0" smtClean="0"/>
              <a:t>Health and Safety at Work Act (1974)</a:t>
            </a:r>
            <a:r>
              <a:rPr lang="en-GB" sz="1800" dirty="0" smtClean="0"/>
              <a:t> - to provide a safe environment for employees and employers, as well as the general public</a:t>
            </a:r>
          </a:p>
          <a:p>
            <a:r>
              <a:rPr lang="en-GB" sz="1800" b="1" dirty="0" smtClean="0"/>
              <a:t>Data Protection Act (1998)</a:t>
            </a:r>
            <a:r>
              <a:rPr lang="en-GB" sz="1800" dirty="0" smtClean="0"/>
              <a:t> - allows a person the right to know what information an organisation holds on them and the right to correct information that is wrong</a:t>
            </a:r>
          </a:p>
          <a:p>
            <a:r>
              <a:rPr lang="en-GB" sz="1800" b="1" dirty="0" smtClean="0"/>
              <a:t>Computer Misuse Act</a:t>
            </a:r>
            <a:r>
              <a:rPr lang="en-GB" sz="1800" dirty="0" smtClean="0"/>
              <a:t> </a:t>
            </a:r>
            <a:r>
              <a:rPr lang="en-GB" sz="1800" dirty="0" smtClean="0"/>
              <a:t>- </a:t>
            </a:r>
            <a:r>
              <a:rPr lang="en-GB" sz="1800" dirty="0"/>
              <a:t>enacted to respond to </a:t>
            </a:r>
            <a:r>
              <a:rPr lang="en-GB" sz="1800" dirty="0" smtClean="0"/>
              <a:t>the growing </a:t>
            </a:r>
            <a:r>
              <a:rPr lang="en-GB" sz="1800" dirty="0"/>
              <a:t>threat of hacking to </a:t>
            </a:r>
            <a:r>
              <a:rPr lang="en-GB" sz="1800" dirty="0" smtClean="0"/>
              <a:t>computer systems </a:t>
            </a:r>
            <a:r>
              <a:rPr lang="en-GB" sz="1800" dirty="0"/>
              <a:t>and </a:t>
            </a:r>
            <a:r>
              <a:rPr lang="en-GB" sz="1800" dirty="0" smtClean="0"/>
              <a:t>data</a:t>
            </a:r>
          </a:p>
          <a:p>
            <a:r>
              <a:rPr lang="en-GB" sz="1800" b="1" dirty="0" smtClean="0"/>
              <a:t>Copyright </a:t>
            </a:r>
            <a:r>
              <a:rPr lang="en-GB" sz="1800" b="1" dirty="0" smtClean="0"/>
              <a:t>Legislation</a:t>
            </a:r>
            <a:r>
              <a:rPr lang="en-GB" sz="1800" dirty="0" smtClean="0"/>
              <a:t> - gives the creators of some types of media rights to control how they are used and distributed - refers to </a:t>
            </a:r>
            <a:r>
              <a:rPr lang="en-GB" sz="1800" b="1" i="1" dirty="0" smtClean="0"/>
              <a:t>music, books, video and software</a:t>
            </a:r>
          </a:p>
          <a:p>
            <a:r>
              <a:rPr lang="en-GB" sz="1800" b="1" dirty="0" smtClean="0"/>
              <a:t>Contracts of Employment</a:t>
            </a:r>
            <a:r>
              <a:rPr lang="en-GB" sz="1800" dirty="0" smtClean="0"/>
              <a:t> </a:t>
            </a:r>
            <a:r>
              <a:rPr lang="en-GB" sz="1800" dirty="0" smtClean="0"/>
              <a:t>- </a:t>
            </a:r>
            <a:r>
              <a:rPr lang="en-GB" sz="1800" dirty="0" smtClean="0"/>
              <a:t>the </a:t>
            </a:r>
            <a:r>
              <a:rPr lang="en-GB" sz="1800" dirty="0"/>
              <a:t>behaviours they would need to apply when employed in any workplace. </a:t>
            </a:r>
            <a:endParaRPr lang="en-GB" sz="1800" b="1" dirty="0" smtClean="0"/>
          </a:p>
        </p:txBody>
      </p:sp>
      <p:sp>
        <p:nvSpPr>
          <p:cNvPr id="2" name="Title 1"/>
          <p:cNvSpPr>
            <a:spLocks noGrp="1"/>
          </p:cNvSpPr>
          <p:nvPr>
            <p:ph type="title"/>
          </p:nvPr>
        </p:nvSpPr>
        <p:spPr>
          <a:xfrm>
            <a:off x="123328" y="188640"/>
            <a:ext cx="8841160" cy="432048"/>
          </a:xfrm>
        </p:spPr>
        <p:txBody>
          <a:bodyPr>
            <a:noAutofit/>
          </a:bodyPr>
          <a:lstStyle/>
          <a:p>
            <a:r>
              <a:rPr lang="en-GB" sz="2400" dirty="0" smtClean="0"/>
              <a:t>P1.2 </a:t>
            </a:r>
            <a:r>
              <a:rPr lang="en-GB" sz="2400" dirty="0"/>
              <a:t>- Good working </a:t>
            </a:r>
            <a:r>
              <a:rPr lang="en-GB" sz="2400" dirty="0" smtClean="0"/>
              <a:t>practices, H&amp;S and Organisational Procedures</a:t>
            </a:r>
            <a:endParaRPr lang="en-US" sz="2400" b="1" dirty="0"/>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836712"/>
            <a:ext cx="8712968" cy="5445224"/>
          </a:xfrm>
        </p:spPr>
        <p:txBody>
          <a:bodyPr>
            <a:normAutofit/>
          </a:bodyPr>
          <a:lstStyle/>
          <a:p>
            <a:pPr marL="0" indent="0">
              <a:lnSpc>
                <a:spcPct val="120000"/>
              </a:lnSpc>
              <a:buNone/>
            </a:pPr>
            <a:r>
              <a:rPr lang="en-GB" sz="1400" b="1" dirty="0" smtClean="0"/>
              <a:t>Task 2 – P1.2 – </a:t>
            </a:r>
            <a:r>
              <a:rPr lang="en-GB" sz="1400" dirty="0" smtClean="0"/>
              <a:t>The Health </a:t>
            </a:r>
            <a:r>
              <a:rPr lang="en-GB" sz="1400" dirty="0"/>
              <a:t>and Safety at Work Act (1974)</a:t>
            </a:r>
          </a:p>
          <a:p>
            <a:pPr marL="0" indent="0">
              <a:lnSpc>
                <a:spcPct val="120000"/>
              </a:lnSpc>
              <a:buNone/>
            </a:pPr>
            <a:r>
              <a:rPr lang="en-GB" sz="1400" dirty="0" smtClean="0"/>
              <a:t>The Health and Safety at Work Act (1974) is one of the major employment laws designed to protect companies and workers against injuries suffered at work. The Act itself is several thousand pages and covers almost everything form what clothes to wear, what hours to work, where to store products and by products, fire risks and how to avoid dangers.</a:t>
            </a:r>
          </a:p>
          <a:p>
            <a:pPr marL="0" indent="0">
              <a:lnSpc>
                <a:spcPct val="120000"/>
              </a:lnSpc>
              <a:buNone/>
            </a:pPr>
            <a:r>
              <a:rPr lang="en-GB" sz="1400" dirty="0" smtClean="0"/>
              <a:t>For instance, when it comes to using </a:t>
            </a:r>
            <a:r>
              <a:rPr lang="en-GB" sz="1400" dirty="0" smtClean="0"/>
              <a:t>ICT equipment safely is important for your </a:t>
            </a:r>
            <a:r>
              <a:rPr lang="en-GB" sz="1400" dirty="0" smtClean="0"/>
              <a:t>health</a:t>
            </a:r>
            <a:r>
              <a:rPr lang="en-GB" sz="1400" dirty="0" smtClean="0"/>
              <a:t>. </a:t>
            </a:r>
            <a:r>
              <a:rPr lang="en-GB" sz="1400" dirty="0" smtClean="0"/>
              <a:t>All </a:t>
            </a:r>
            <a:r>
              <a:rPr lang="en-GB" sz="1400" dirty="0" smtClean="0"/>
              <a:t>businesses, no matter </a:t>
            </a:r>
            <a:r>
              <a:rPr lang="en-GB" sz="1400" dirty="0" smtClean="0"/>
              <a:t>their size or type, </a:t>
            </a:r>
            <a:r>
              <a:rPr lang="en-GB" sz="1400" dirty="0" smtClean="0"/>
              <a:t>have a legal responsibility to reduce the risk of workplace dangers and provide safe and healthy conditions for </a:t>
            </a:r>
            <a:r>
              <a:rPr lang="en-GB" sz="1400" dirty="0" smtClean="0"/>
              <a:t>employees to work in, for customers to enter th</a:t>
            </a:r>
            <a:r>
              <a:rPr lang="en-GB" sz="1400" dirty="0" smtClean="0"/>
              <a:t>e premises</a:t>
            </a:r>
            <a:r>
              <a:rPr lang="en-GB" sz="1400" dirty="0"/>
              <a:t> </a:t>
            </a:r>
            <a:r>
              <a:rPr lang="en-GB" sz="1400" dirty="0" smtClean="0"/>
              <a:t>and</a:t>
            </a:r>
            <a:r>
              <a:rPr lang="en-GB" sz="1400" dirty="0" smtClean="0"/>
              <a:t> for suppliers to deliver goods or any other business practice that </a:t>
            </a:r>
            <a:r>
              <a:rPr lang="en-GB" sz="1400" dirty="0" smtClean="0"/>
              <a:t>could be affected by the activities of the business </a:t>
            </a:r>
          </a:p>
          <a:p>
            <a:pPr marL="0" indent="0">
              <a:lnSpc>
                <a:spcPct val="120000"/>
              </a:lnSpc>
              <a:buNone/>
            </a:pPr>
            <a:r>
              <a:rPr lang="en-GB" sz="1400" b="1" i="1" dirty="0" smtClean="0"/>
              <a:t>Task 2 </a:t>
            </a:r>
            <a:r>
              <a:rPr lang="en-GB" sz="1400" b="1" i="1" dirty="0" smtClean="0"/>
              <a:t>(</a:t>
            </a:r>
            <a:r>
              <a:rPr lang="en-GB" sz="1400" b="1" i="1" dirty="0" smtClean="0"/>
              <a:t>P1.2)</a:t>
            </a:r>
            <a:r>
              <a:rPr lang="en-GB" sz="1400" dirty="0" smtClean="0"/>
              <a:t> </a:t>
            </a:r>
            <a:r>
              <a:rPr lang="en-GB" sz="1400" dirty="0" smtClean="0"/>
              <a:t>- Produce a </a:t>
            </a:r>
            <a:r>
              <a:rPr lang="en-GB" sz="1400" b="1" dirty="0" smtClean="0"/>
              <a:t>report</a:t>
            </a:r>
            <a:r>
              <a:rPr lang="en-GB" sz="1400" dirty="0" smtClean="0"/>
              <a:t> describing the </a:t>
            </a:r>
            <a:r>
              <a:rPr lang="en-GB" sz="1400" dirty="0" smtClean="0"/>
              <a:t>problems, dangers and preventative measures </a:t>
            </a:r>
            <a:r>
              <a:rPr lang="en-GB" sz="1400" dirty="0" smtClean="0"/>
              <a:t>employees/employers need to take to prevent injury or injuring others who use ICT </a:t>
            </a:r>
            <a:r>
              <a:rPr lang="en-GB" sz="1400" dirty="0" smtClean="0"/>
              <a:t>equipment.</a:t>
            </a:r>
            <a:endParaRPr lang="en-GB" sz="1400" dirty="0" smtClean="0"/>
          </a:p>
          <a:p>
            <a:pPr marL="0" indent="0">
              <a:lnSpc>
                <a:spcPct val="120000"/>
              </a:lnSpc>
              <a:buNone/>
            </a:pPr>
            <a:endParaRPr lang="en-GB" sz="1400" dirty="0" smtClean="0"/>
          </a:p>
        </p:txBody>
      </p:sp>
      <p:graphicFrame>
        <p:nvGraphicFramePr>
          <p:cNvPr id="23" name="Table 22"/>
          <p:cNvGraphicFramePr>
            <a:graphicFrameLocks noGrp="1"/>
          </p:cNvGraphicFramePr>
          <p:nvPr>
            <p:extLst>
              <p:ext uri="{D42A27DB-BD31-4B8C-83A1-F6EECF244321}">
                <p14:modId xmlns:p14="http://schemas.microsoft.com/office/powerpoint/2010/main" val="2829194363"/>
              </p:ext>
            </p:extLst>
          </p:nvPr>
        </p:nvGraphicFramePr>
        <p:xfrm>
          <a:off x="107504" y="4149080"/>
          <a:ext cx="6984776" cy="2232248"/>
        </p:xfrm>
        <a:graphic>
          <a:graphicData uri="http://schemas.openxmlformats.org/drawingml/2006/table">
            <a:tbl>
              <a:tblPr firstRow="1" bandRow="1">
                <a:tableStyleId>{5C22544A-7EE6-4342-B048-85BDC9FD1C3A}</a:tableStyleId>
              </a:tblPr>
              <a:tblGrid>
                <a:gridCol w="1080120"/>
                <a:gridCol w="3016719"/>
                <a:gridCol w="2887937"/>
              </a:tblGrid>
              <a:tr h="182709">
                <a:tc>
                  <a:txBody>
                    <a:bodyPr/>
                    <a:lstStyle/>
                    <a:p>
                      <a:pPr algn="ctr"/>
                      <a:r>
                        <a:rPr lang="en-GB" sz="1800" dirty="0" smtClean="0">
                          <a:solidFill>
                            <a:schemeClr val="tx1"/>
                          </a:solidFill>
                          <a:latin typeface="Calibri" pitchFamily="34" charset="0"/>
                          <a:cs typeface="Calibri" pitchFamily="34" charset="0"/>
                        </a:rPr>
                        <a:t>The Law</a:t>
                      </a:r>
                      <a:endParaRPr lang="en-GB" sz="1800" dirty="0">
                        <a:solidFill>
                          <a:schemeClr val="tx1"/>
                        </a:solidFill>
                        <a:latin typeface="Calibri" pitchFamily="34" charset="0"/>
                        <a:cs typeface="Calibri" pitchFamily="34" charset="0"/>
                      </a:endParaRPr>
                    </a:p>
                  </a:txBody>
                  <a:tcPr>
                    <a:solidFill>
                      <a:schemeClr val="tx2">
                        <a:lumMod val="20000"/>
                        <a:lumOff val="80000"/>
                      </a:schemeClr>
                    </a:solidFill>
                  </a:tcPr>
                </a:tc>
                <a:tc>
                  <a:txBody>
                    <a:bodyPr/>
                    <a:lstStyle/>
                    <a:p>
                      <a:pPr algn="ctr"/>
                      <a:r>
                        <a:rPr lang="en-GB" sz="1800" dirty="0" smtClean="0">
                          <a:solidFill>
                            <a:schemeClr val="tx1"/>
                          </a:solidFill>
                          <a:latin typeface="Calibri" pitchFamily="34" charset="0"/>
                          <a:cs typeface="Calibri" pitchFamily="34" charset="0"/>
                        </a:rPr>
                        <a:t>Dangers</a:t>
                      </a:r>
                      <a:endParaRPr lang="en-GB" sz="1800" dirty="0">
                        <a:solidFill>
                          <a:schemeClr val="tx1"/>
                        </a:solidFill>
                        <a:latin typeface="Calibri" pitchFamily="34" charset="0"/>
                        <a:cs typeface="Calibri" pitchFamily="34" charset="0"/>
                      </a:endParaRPr>
                    </a:p>
                  </a:txBody>
                  <a:tcPr>
                    <a:solidFill>
                      <a:schemeClr val="tx2">
                        <a:lumMod val="20000"/>
                        <a:lumOff val="80000"/>
                      </a:schemeClr>
                    </a:solidFill>
                  </a:tcPr>
                </a:tc>
                <a:tc>
                  <a:txBody>
                    <a:bodyPr/>
                    <a:lstStyle/>
                    <a:p>
                      <a:pPr algn="ctr"/>
                      <a:r>
                        <a:rPr lang="en-GB" sz="1800" dirty="0" smtClean="0">
                          <a:solidFill>
                            <a:schemeClr val="tx1"/>
                          </a:solidFill>
                          <a:latin typeface="Calibri" pitchFamily="34" charset="0"/>
                          <a:cs typeface="Calibri" pitchFamily="34" charset="0"/>
                        </a:rPr>
                        <a:t>Preventions</a:t>
                      </a:r>
                      <a:endParaRPr lang="en-GB" sz="1800" dirty="0">
                        <a:solidFill>
                          <a:schemeClr val="tx1"/>
                        </a:solidFill>
                        <a:latin typeface="Calibri" pitchFamily="34" charset="0"/>
                        <a:cs typeface="Calibri" pitchFamily="34" charset="0"/>
                      </a:endParaRPr>
                    </a:p>
                  </a:txBody>
                  <a:tcPr>
                    <a:solidFill>
                      <a:schemeClr val="tx2">
                        <a:lumMod val="20000"/>
                        <a:lumOff val="80000"/>
                      </a:schemeClr>
                    </a:solidFill>
                  </a:tcPr>
                </a:tc>
              </a:tr>
              <a:tr h="1866488">
                <a:tc>
                  <a:txBody>
                    <a:bodyPr/>
                    <a:lstStyle/>
                    <a:p>
                      <a:r>
                        <a:rPr lang="en-GB" sz="1200" dirty="0" smtClean="0"/>
                        <a:t>Health and Safety at Work Act (1974)</a:t>
                      </a:r>
                      <a:endParaRPr lang="en-GB" sz="1200" dirty="0">
                        <a:latin typeface="Calibri" pitchFamily="34" charset="0"/>
                        <a:cs typeface="Calibri" pitchFamily="34" charset="0"/>
                      </a:endParaRPr>
                    </a:p>
                  </a:txBody>
                  <a:tcPr>
                    <a:solidFill>
                      <a:schemeClr val="tx2">
                        <a:lumMod val="20000"/>
                        <a:lumOff val="80000"/>
                      </a:schemeClr>
                    </a:solidFill>
                  </a:tcPr>
                </a:tc>
                <a:tc>
                  <a:txBody>
                    <a:bodyPr/>
                    <a:lstStyle/>
                    <a:p>
                      <a:pPr marL="342900" lvl="2" indent="-342900">
                        <a:lnSpc>
                          <a:spcPct val="120000"/>
                        </a:lnSpc>
                        <a:buFont typeface="Wingdings" pitchFamily="2" charset="2"/>
                        <a:buChar char="ü"/>
                      </a:pPr>
                      <a:r>
                        <a:rPr lang="en-GB" sz="1200" b="1" dirty="0" smtClean="0">
                          <a:latin typeface="Calibri" pitchFamily="34" charset="0"/>
                          <a:cs typeface="Calibri" pitchFamily="34" charset="0"/>
                        </a:rPr>
                        <a:t>RSI</a:t>
                      </a:r>
                      <a:r>
                        <a:rPr lang="en-GB" sz="1200" dirty="0" smtClean="0">
                          <a:latin typeface="Calibri" pitchFamily="34" charset="0"/>
                          <a:cs typeface="Calibri" pitchFamily="34" charset="0"/>
                        </a:rPr>
                        <a:t> (Repetitive strain injury - performing the same task repeatedly)</a:t>
                      </a:r>
                    </a:p>
                    <a:p>
                      <a:pPr marL="342900" lvl="2" indent="-342900">
                        <a:lnSpc>
                          <a:spcPct val="120000"/>
                        </a:lnSpc>
                        <a:buFont typeface="Wingdings" pitchFamily="2" charset="2"/>
                        <a:buChar char="ü"/>
                      </a:pPr>
                      <a:r>
                        <a:rPr lang="en-GB" sz="1200" b="1" dirty="0" smtClean="0">
                          <a:latin typeface="Calibri" pitchFamily="34" charset="0"/>
                          <a:cs typeface="Calibri" pitchFamily="34" charset="0"/>
                        </a:rPr>
                        <a:t>Stress</a:t>
                      </a:r>
                      <a:r>
                        <a:rPr lang="en-GB" sz="1200" dirty="0" smtClean="0">
                          <a:latin typeface="Calibri" pitchFamily="34" charset="0"/>
                          <a:cs typeface="Calibri" pitchFamily="34" charset="0"/>
                        </a:rPr>
                        <a:t> (operating computers, inability to get the computer to perform desired function)</a:t>
                      </a:r>
                    </a:p>
                    <a:p>
                      <a:pPr marL="342900" lvl="2" indent="-342900">
                        <a:lnSpc>
                          <a:spcPct val="120000"/>
                        </a:lnSpc>
                        <a:buFont typeface="Wingdings" pitchFamily="2" charset="2"/>
                        <a:buChar char="ü"/>
                      </a:pPr>
                      <a:r>
                        <a:rPr lang="en-GB" sz="1200" b="1" dirty="0" smtClean="0">
                          <a:latin typeface="Calibri" pitchFamily="34" charset="0"/>
                          <a:cs typeface="Calibri" pitchFamily="34" charset="0"/>
                        </a:rPr>
                        <a:t>Working Environment </a:t>
                      </a:r>
                      <a:r>
                        <a:rPr lang="en-GB" sz="1200" dirty="0" smtClean="0">
                          <a:latin typeface="Calibri" pitchFamily="34" charset="0"/>
                          <a:cs typeface="Calibri" pitchFamily="34" charset="0"/>
                        </a:rPr>
                        <a:t>(ergonomics, lighting, clutter, layout of equipment, wires, food and drink…)</a:t>
                      </a:r>
                      <a:endParaRPr lang="en-GB" sz="1200" dirty="0">
                        <a:latin typeface="Calibri" pitchFamily="34" charset="0"/>
                        <a:cs typeface="Calibri" pitchFamily="34" charset="0"/>
                      </a:endParaRPr>
                    </a:p>
                  </a:txBody>
                  <a:tcPr>
                    <a:solidFill>
                      <a:schemeClr val="tx2">
                        <a:lumMod val="20000"/>
                        <a:lumOff val="80000"/>
                      </a:schemeClr>
                    </a:solidFill>
                  </a:tcPr>
                </a:tc>
                <a:tc>
                  <a:txBody>
                    <a:bodyPr/>
                    <a:lstStyle/>
                    <a:p>
                      <a:pPr marL="342900" lvl="2" indent="-342900">
                        <a:lnSpc>
                          <a:spcPct val="120000"/>
                        </a:lnSpc>
                        <a:buFont typeface="Wingdings" pitchFamily="2" charset="2"/>
                        <a:buChar char="ü"/>
                      </a:pPr>
                      <a:r>
                        <a:rPr lang="en-GB" sz="1200" b="1" dirty="0" smtClean="0">
                          <a:latin typeface="Calibri" pitchFamily="34" charset="0"/>
                          <a:cs typeface="Calibri" pitchFamily="34" charset="0"/>
                        </a:rPr>
                        <a:t>Physical prevention </a:t>
                      </a:r>
                      <a:r>
                        <a:rPr lang="en-GB" sz="1200" dirty="0" smtClean="0">
                          <a:latin typeface="Calibri" pitchFamily="34" charset="0"/>
                          <a:cs typeface="Calibri" pitchFamily="34" charset="0"/>
                        </a:rPr>
                        <a:t>- breaks, stretches, ergonomic work environment, appropriate equipment - wrist wrests, back support, optimal height for seating and viewing screen</a:t>
                      </a:r>
                    </a:p>
                    <a:p>
                      <a:pPr marL="342900" lvl="2" indent="-342900">
                        <a:lnSpc>
                          <a:spcPct val="120000"/>
                        </a:lnSpc>
                        <a:buFont typeface="Wingdings" pitchFamily="2" charset="2"/>
                        <a:buChar char="ü"/>
                      </a:pPr>
                      <a:r>
                        <a:rPr lang="en-GB" sz="1200" b="1" dirty="0" smtClean="0">
                          <a:latin typeface="Calibri" pitchFamily="34" charset="0"/>
                          <a:cs typeface="Calibri" pitchFamily="34" charset="0"/>
                        </a:rPr>
                        <a:t>Technical prevention </a:t>
                      </a:r>
                      <a:r>
                        <a:rPr lang="en-GB" sz="1200" dirty="0" smtClean="0">
                          <a:latin typeface="Calibri" pitchFamily="34" charset="0"/>
                          <a:cs typeface="Calibri" pitchFamily="34" charset="0"/>
                        </a:rPr>
                        <a:t>- Shortcuts, help, colour</a:t>
                      </a:r>
                    </a:p>
                    <a:p>
                      <a:pPr marL="342900" indent="-342900">
                        <a:buFont typeface="Wingdings" pitchFamily="2" charset="2"/>
                        <a:buChar char="ü"/>
                      </a:pPr>
                      <a:endParaRPr lang="en-GB" sz="1200" dirty="0">
                        <a:latin typeface="Calibri" pitchFamily="34" charset="0"/>
                        <a:cs typeface="Calibri" pitchFamily="34" charset="0"/>
                      </a:endParaRPr>
                    </a:p>
                  </a:txBody>
                  <a:tcPr>
                    <a:solidFill>
                      <a:schemeClr val="tx2">
                        <a:lumMod val="20000"/>
                        <a:lumOff val="80000"/>
                      </a:schemeClr>
                    </a:solidFill>
                  </a:tcPr>
                </a:tc>
              </a:tr>
            </a:tbl>
          </a:graphicData>
        </a:graphic>
      </p:graphicFrame>
      <p:pic>
        <p:nvPicPr>
          <p:cNvPr id="2050" name="Picture 2"/>
          <p:cNvPicPr>
            <a:picLocks noChangeAspect="1" noChangeArrowheads="1"/>
          </p:cNvPicPr>
          <p:nvPr/>
        </p:nvPicPr>
        <p:blipFill>
          <a:blip r:embed="rId3" cstate="print"/>
          <a:srcRect/>
          <a:stretch>
            <a:fillRect/>
          </a:stretch>
        </p:blipFill>
        <p:spPr bwMode="auto">
          <a:xfrm>
            <a:off x="7263680" y="4365104"/>
            <a:ext cx="1700808" cy="1700808"/>
          </a:xfrm>
          <a:prstGeom prst="rect">
            <a:avLst/>
          </a:prstGeom>
          <a:noFill/>
          <a:ln w="9525">
            <a:noFill/>
            <a:miter lim="800000"/>
            <a:headEnd/>
            <a:tailEnd/>
          </a:ln>
        </p:spPr>
      </p:pic>
      <p:sp>
        <p:nvSpPr>
          <p:cNvPr id="27" name="Title 1"/>
          <p:cNvSpPr>
            <a:spLocks noGrp="1"/>
          </p:cNvSpPr>
          <p:nvPr>
            <p:ph type="title"/>
          </p:nvPr>
        </p:nvSpPr>
        <p:spPr>
          <a:xfrm>
            <a:off x="123328" y="188640"/>
            <a:ext cx="8841160" cy="432048"/>
          </a:xfrm>
        </p:spPr>
        <p:txBody>
          <a:bodyPr>
            <a:noAutofit/>
          </a:bodyPr>
          <a:lstStyle/>
          <a:p>
            <a:r>
              <a:rPr lang="en-GB" sz="2400" dirty="0" smtClean="0"/>
              <a:t>P1.2 </a:t>
            </a:r>
            <a:r>
              <a:rPr lang="en-GB" sz="2400" dirty="0"/>
              <a:t>- Good working </a:t>
            </a:r>
            <a:r>
              <a:rPr lang="en-GB" sz="2400" dirty="0" smtClean="0"/>
              <a:t>practices, H&amp;S and Organisational Procedures</a:t>
            </a:r>
            <a:endParaRPr lang="en-US" sz="2400" b="1" dirty="0"/>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286723" name="Rectangle 3"/>
          <p:cNvSpPr>
            <a:spLocks noGrp="1" noChangeArrowheads="1"/>
          </p:cNvSpPr>
          <p:nvPr>
            <p:ph idx="1"/>
          </p:nvPr>
        </p:nvSpPr>
        <p:spPr>
          <a:xfrm>
            <a:off x="251520" y="1740138"/>
            <a:ext cx="8686800" cy="4281150"/>
          </a:xfrm>
        </p:spPr>
        <p:txBody>
          <a:bodyPr>
            <a:noAutofit/>
          </a:bodyPr>
          <a:lstStyle/>
          <a:p>
            <a:pPr marL="0" indent="0">
              <a:buNone/>
            </a:pPr>
            <a:r>
              <a:rPr lang="en-GB" sz="2000" dirty="0" smtClean="0"/>
              <a:t>The </a:t>
            </a:r>
            <a:r>
              <a:rPr lang="en-GB" sz="2000" b="1" dirty="0" smtClean="0"/>
              <a:t>Health and Safety at Work Act</a:t>
            </a:r>
            <a:r>
              <a:rPr lang="en-GB" sz="2000" dirty="0" smtClean="0"/>
              <a:t> means that employers have a duty to look after the health and safety of their employees.</a:t>
            </a:r>
          </a:p>
          <a:p>
            <a:r>
              <a:rPr lang="en-GB" sz="1800" dirty="0" smtClean="0"/>
              <a:t>They have to assess the risk of the employee getting hurt or becoming ill and do all they can to avoid it happening</a:t>
            </a:r>
          </a:p>
          <a:p>
            <a:r>
              <a:rPr lang="en-GB" sz="1800" dirty="0" smtClean="0"/>
              <a:t>People who use computers for most of the day are exposed to certain risks, and these are the people the regulations cover</a:t>
            </a:r>
          </a:p>
          <a:p>
            <a:endParaRPr lang="en-GB" sz="1800" dirty="0" smtClean="0">
              <a:solidFill>
                <a:srgbClr val="5B0091"/>
              </a:solidFill>
            </a:endParaRPr>
          </a:p>
          <a:p>
            <a:pPr marL="365125" indent="-365125">
              <a:buNone/>
            </a:pPr>
            <a:r>
              <a:rPr lang="en-GB" sz="2000" b="1" dirty="0" smtClean="0"/>
              <a:t>What does the employer have to do?</a:t>
            </a:r>
          </a:p>
          <a:p>
            <a:pPr marL="0" indent="0">
              <a:buNone/>
            </a:pPr>
            <a:r>
              <a:rPr lang="en-GB" sz="2000" dirty="0" smtClean="0"/>
              <a:t>Employers need to look at:</a:t>
            </a:r>
          </a:p>
          <a:p>
            <a:pPr marL="261938" indent="-261938"/>
            <a:r>
              <a:rPr lang="en-GB" sz="1800" dirty="0" smtClean="0"/>
              <a:t>the whole workstation including equipment, furniture, and the work environment</a:t>
            </a:r>
          </a:p>
          <a:p>
            <a:pPr marL="261938" indent="-261938"/>
            <a:r>
              <a:rPr lang="en-GB" sz="1800" dirty="0" smtClean="0"/>
              <a:t>the job being done</a:t>
            </a:r>
          </a:p>
          <a:p>
            <a:pPr marL="261938" indent="-261938"/>
            <a:r>
              <a:rPr lang="en-GB" sz="1800" dirty="0" smtClean="0"/>
              <a:t>any special needs of individual staff</a:t>
            </a:r>
          </a:p>
          <a:p>
            <a:pPr marL="261938" indent="-261938" algn="r">
              <a:buNone/>
            </a:pPr>
            <a:r>
              <a:rPr lang="en-GB" sz="1800" b="1" dirty="0" smtClean="0"/>
              <a:t>They have to assess the risks and do as much as they can to reduce them.</a:t>
            </a:r>
            <a:endParaRPr lang="en-GB" sz="1800" b="1" dirty="0"/>
          </a:p>
        </p:txBody>
      </p:sp>
      <p:sp>
        <p:nvSpPr>
          <p:cNvPr id="286722" name="Rectangle 2"/>
          <p:cNvSpPr>
            <a:spLocks noGrp="1" noChangeArrowheads="1"/>
          </p:cNvSpPr>
          <p:nvPr>
            <p:ph type="title"/>
          </p:nvPr>
        </p:nvSpPr>
        <p:spPr>
          <a:xfrm>
            <a:off x="0" y="980728"/>
            <a:ext cx="9144000" cy="452568"/>
          </a:xfrm>
        </p:spPr>
        <p:txBody>
          <a:bodyPr>
            <a:noAutofit/>
          </a:bodyPr>
          <a:lstStyle/>
          <a:p>
            <a:r>
              <a:rPr lang="en-GB" sz="4000" dirty="0" smtClean="0"/>
              <a:t> 1 - Working Practices (Health and Safety at Work Act (1974))</a:t>
            </a:r>
            <a:endParaRPr lang="en-GB" sz="4000" b="1" dirty="0">
              <a:latin typeface="Arial Narrow" pitchFamily="34" charset="0"/>
              <a:cs typeface="Times New Roman" pitchFamily="18" charset="0"/>
            </a:endParaRPr>
          </a:p>
        </p:txBody>
      </p:sp>
      <p:pic>
        <p:nvPicPr>
          <p:cNvPr id="4" name="Picture 54" descr="wheelchairlady"/>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7596336" y="3356992"/>
            <a:ext cx="1547664" cy="1432166"/>
          </a:xfrm>
          <a:prstGeom prst="rect">
            <a:avLst/>
          </a:prstGeom>
          <a:noFill/>
        </p:spPr>
      </p:pic>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844824"/>
            <a:ext cx="8568952" cy="3672408"/>
          </a:xfrm>
        </p:spPr>
        <p:txBody>
          <a:bodyPr>
            <a:normAutofit/>
          </a:bodyPr>
          <a:lstStyle/>
          <a:p>
            <a:pPr marL="0" indent="0" algn="ctr">
              <a:buNone/>
            </a:pPr>
            <a:r>
              <a:rPr lang="en-GB" sz="2400" b="1" dirty="0" smtClean="0"/>
              <a:t>Spot the possible hazards within the office below:</a:t>
            </a:r>
          </a:p>
        </p:txBody>
      </p:sp>
      <p:sp>
        <p:nvSpPr>
          <p:cNvPr id="2" name="Title 1"/>
          <p:cNvSpPr>
            <a:spLocks noGrp="1"/>
          </p:cNvSpPr>
          <p:nvPr>
            <p:ph type="title"/>
          </p:nvPr>
        </p:nvSpPr>
        <p:spPr>
          <a:xfrm>
            <a:off x="0" y="980728"/>
            <a:ext cx="9144000" cy="504056"/>
          </a:xfrm>
        </p:spPr>
        <p:txBody>
          <a:bodyPr>
            <a:normAutofit fontScale="90000"/>
          </a:bodyPr>
          <a:lstStyle/>
          <a:p>
            <a:r>
              <a:rPr lang="en-GB" dirty="0" smtClean="0"/>
              <a:t> 1 - Working Practices (Health and Safety at Work Act (1974))</a:t>
            </a:r>
            <a:endParaRPr lang="en-US" dirty="0"/>
          </a:p>
        </p:txBody>
      </p:sp>
      <p:pic>
        <p:nvPicPr>
          <p:cNvPr id="49154" name="Picture 2" descr="HealthSafety3"/>
          <p:cNvPicPr>
            <a:picLocks noChangeAspect="1" noChangeArrowheads="1"/>
          </p:cNvPicPr>
          <p:nvPr/>
        </p:nvPicPr>
        <p:blipFill>
          <a:blip r:embed="rId3" cstate="print"/>
          <a:srcRect/>
          <a:stretch>
            <a:fillRect/>
          </a:stretch>
        </p:blipFill>
        <p:spPr bwMode="auto">
          <a:xfrm>
            <a:off x="952824" y="2285188"/>
            <a:ext cx="8011664" cy="4096140"/>
          </a:xfrm>
          <a:prstGeom prst="rect">
            <a:avLst/>
          </a:prstGeom>
          <a:noFill/>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51520" y="-27384"/>
            <a:ext cx="8535322" cy="1656184"/>
          </a:xfrm>
        </p:spPr>
        <p:txBody>
          <a:bodyPr>
            <a:noAutofit/>
          </a:bodyPr>
          <a:lstStyle/>
          <a:p>
            <a:pPr algn="ctr"/>
            <a:r>
              <a:rPr lang="en-GB" b="1" dirty="0" smtClean="0"/>
              <a:t>Unit 01 - Communication and Employability Skills for IT</a:t>
            </a:r>
            <a:endParaRPr lang="en-US" b="1" dirty="0"/>
          </a:p>
        </p:txBody>
      </p:sp>
      <p:sp>
        <p:nvSpPr>
          <p:cNvPr id="3" name="Subtitle 2"/>
          <p:cNvSpPr>
            <a:spLocks noGrp="1"/>
          </p:cNvSpPr>
          <p:nvPr>
            <p:ph type="subTitle" idx="1"/>
          </p:nvPr>
        </p:nvSpPr>
        <p:spPr>
          <a:xfrm>
            <a:off x="971600" y="5661248"/>
            <a:ext cx="7416824" cy="1069836"/>
          </a:xfrm>
        </p:spPr>
        <p:txBody>
          <a:bodyPr>
            <a:normAutofit/>
          </a:bodyPr>
          <a:lstStyle/>
          <a:p>
            <a:r>
              <a:rPr lang="en-GB" sz="2000" dirty="0" smtClean="0"/>
              <a:t>LO1 - Understand the personal attributes valued by employers</a:t>
            </a:r>
            <a:endParaRPr lang="en-US" sz="2000" dirty="0"/>
          </a:p>
        </p:txBody>
      </p:sp>
      <p:pic>
        <p:nvPicPr>
          <p:cNvPr id="84994" name="Picture 2" descr="http://finntrack.co.uk/images/skillmap3.gif"/>
          <p:cNvPicPr>
            <a:picLocks noChangeAspect="1" noChangeArrowheads="1"/>
          </p:cNvPicPr>
          <p:nvPr/>
        </p:nvPicPr>
        <p:blipFill>
          <a:blip r:embed="rId3" cstate="print"/>
          <a:srcRect/>
          <a:stretch>
            <a:fillRect/>
          </a:stretch>
        </p:blipFill>
        <p:spPr bwMode="auto">
          <a:xfrm>
            <a:off x="1403648" y="1521340"/>
            <a:ext cx="5904656" cy="3627146"/>
          </a:xfrm>
          <a:prstGeom prst="rect">
            <a:avLst/>
          </a:prstGeom>
          <a:noFill/>
        </p:spPr>
      </p:pic>
    </p:spTree>
  </p:cSld>
  <p:clrMapOvr>
    <a:masterClrMapping/>
  </p:clrMapOvr>
  <p:transition advClick="0" advTm="300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700808"/>
            <a:ext cx="8640960" cy="3528392"/>
          </a:xfrm>
        </p:spPr>
        <p:txBody>
          <a:bodyPr>
            <a:normAutofit/>
          </a:bodyPr>
          <a:lstStyle/>
          <a:p>
            <a:pPr marL="0" indent="0">
              <a:buNone/>
            </a:pPr>
            <a:r>
              <a:rPr lang="en-GB" sz="1800" dirty="0" smtClean="0"/>
              <a:t>Below is a spider diagram (You can enlarge it if needed) which highlights </a:t>
            </a:r>
            <a:r>
              <a:rPr lang="en-GB" sz="1800" b="1" dirty="0" smtClean="0"/>
              <a:t>some</a:t>
            </a:r>
            <a:r>
              <a:rPr lang="en-GB" sz="1800" dirty="0" smtClean="0"/>
              <a:t> of the safety issues that could be found at work and how it these can be avoided.</a:t>
            </a:r>
            <a:endParaRPr lang="en-US" sz="1800" dirty="0"/>
          </a:p>
        </p:txBody>
      </p:sp>
      <p:sp>
        <p:nvSpPr>
          <p:cNvPr id="2" name="Title 1"/>
          <p:cNvSpPr>
            <a:spLocks noGrp="1"/>
          </p:cNvSpPr>
          <p:nvPr>
            <p:ph type="title"/>
          </p:nvPr>
        </p:nvSpPr>
        <p:spPr>
          <a:xfrm>
            <a:off x="0" y="980728"/>
            <a:ext cx="9144000" cy="497192"/>
          </a:xfrm>
        </p:spPr>
        <p:txBody>
          <a:bodyPr>
            <a:noAutofit/>
          </a:bodyPr>
          <a:lstStyle/>
          <a:p>
            <a:r>
              <a:rPr lang="en-GB" sz="4000" dirty="0" smtClean="0"/>
              <a:t> 1 - Working Practices (Health and Safety at Work Act (1974))</a:t>
            </a:r>
            <a:endParaRPr lang="en-US" sz="4000" dirty="0"/>
          </a:p>
        </p:txBody>
      </p:sp>
      <p:pic>
        <p:nvPicPr>
          <p:cNvPr id="2050" name="Picture 2" descr="http://mikesimarta.files.wordpress.com/2009/10/bubblus_health_and_safety_at_work.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0" y="2204864"/>
            <a:ext cx="9144000" cy="4653137"/>
          </a:xfrm>
          <a:prstGeom prst="rect">
            <a:avLst/>
          </a:prstGeom>
          <a:noFill/>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123" name="Content Placeholder 2"/>
          <p:cNvSpPr>
            <a:spLocks noGrp="1"/>
          </p:cNvSpPr>
          <p:nvPr>
            <p:ph idx="1"/>
          </p:nvPr>
        </p:nvSpPr>
        <p:spPr>
          <a:xfrm>
            <a:off x="285720" y="1772816"/>
            <a:ext cx="8501122" cy="5429250"/>
          </a:xfrm>
        </p:spPr>
        <p:txBody>
          <a:bodyPr>
            <a:normAutofit/>
          </a:bodyPr>
          <a:lstStyle/>
          <a:p>
            <a:pPr marL="0" indent="0">
              <a:buNone/>
            </a:pPr>
            <a:r>
              <a:rPr lang="en-GB" sz="2000" b="1" dirty="0" smtClean="0"/>
              <a:t>Legal Measures to Protect</a:t>
            </a:r>
          </a:p>
          <a:p>
            <a:pPr marL="0" indent="0">
              <a:buNone/>
            </a:pPr>
            <a:r>
              <a:rPr lang="en-GB" sz="2000" dirty="0" smtClean="0"/>
              <a:t>Measures employers should take include:</a:t>
            </a:r>
          </a:p>
          <a:p>
            <a:r>
              <a:rPr lang="en-GB" sz="1800" dirty="0" smtClean="0"/>
              <a:t>Understanding the law make sure someone in your organisation has a health and safety brief covering all areas, not just computers.</a:t>
            </a:r>
          </a:p>
          <a:p>
            <a:r>
              <a:rPr lang="en-GB" sz="1800" dirty="0" smtClean="0"/>
              <a:t>Being aware of the health risks the government officially recognises some of the risks although there are some grey areas you'll need to make up your own mind about.</a:t>
            </a:r>
          </a:p>
          <a:p>
            <a:r>
              <a:rPr lang="en-GB" sz="1800" dirty="0" smtClean="0"/>
              <a:t>Assessing the risks using procedures set out in the law be systematic and get help if you need it.</a:t>
            </a:r>
          </a:p>
          <a:p>
            <a:r>
              <a:rPr lang="en-GB" sz="1800" dirty="0" smtClean="0"/>
              <a:t>Get a health and safety audit done by a competent organisation if necessary.</a:t>
            </a:r>
          </a:p>
          <a:p>
            <a:r>
              <a:rPr lang="en-GB" sz="1800" dirty="0" smtClean="0"/>
              <a:t>Taking steps to minimise the risks this may only involve taking simple measures.</a:t>
            </a:r>
          </a:p>
          <a:p>
            <a:r>
              <a:rPr lang="en-GB" sz="1800" dirty="0" smtClean="0"/>
              <a:t>Training all users to recognise the risks if people aren't aware of the dangers they can't take adequate precautions to protect their health.</a:t>
            </a:r>
          </a:p>
          <a:p>
            <a:r>
              <a:rPr lang="en-GB" sz="1800" dirty="0" smtClean="0"/>
              <a:t>Taking users views seriously if users feel there is something wrong there often is.</a:t>
            </a:r>
            <a:endParaRPr lang="en-GB" sz="1600" i="1" dirty="0" smtClean="0"/>
          </a:p>
        </p:txBody>
      </p:sp>
      <p:sp>
        <p:nvSpPr>
          <p:cNvPr id="5122" name="Title 1"/>
          <p:cNvSpPr>
            <a:spLocks noGrp="1"/>
          </p:cNvSpPr>
          <p:nvPr>
            <p:ph type="title"/>
          </p:nvPr>
        </p:nvSpPr>
        <p:spPr>
          <a:xfrm>
            <a:off x="0" y="971873"/>
            <a:ext cx="9144000" cy="512911"/>
          </a:xfrm>
        </p:spPr>
        <p:txBody>
          <a:bodyPr>
            <a:noAutofit/>
          </a:bodyPr>
          <a:lstStyle/>
          <a:p>
            <a:r>
              <a:rPr lang="en-GB" sz="4000" dirty="0" smtClean="0"/>
              <a:t> 1 - Working Practices (Health and Safety at Work Act (1974))</a:t>
            </a: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286723" name="Rectangle 3"/>
          <p:cNvSpPr>
            <a:spLocks noGrp="1" noChangeArrowheads="1"/>
          </p:cNvSpPr>
          <p:nvPr>
            <p:ph idx="1"/>
          </p:nvPr>
        </p:nvSpPr>
        <p:spPr>
          <a:xfrm>
            <a:off x="179512" y="1740138"/>
            <a:ext cx="8758808" cy="4353158"/>
          </a:xfrm>
        </p:spPr>
        <p:txBody>
          <a:bodyPr>
            <a:noAutofit/>
          </a:bodyPr>
          <a:lstStyle/>
          <a:p>
            <a:pPr marL="0" indent="0">
              <a:buNone/>
            </a:pPr>
            <a:r>
              <a:rPr lang="en-GB" sz="2000" b="1" dirty="0" smtClean="0"/>
              <a:t>What problems are there?</a:t>
            </a:r>
          </a:p>
          <a:p>
            <a:pPr marL="0" indent="0">
              <a:buNone/>
            </a:pPr>
            <a:r>
              <a:rPr lang="en-GB" sz="2000" dirty="0" smtClean="0"/>
              <a:t>Most of the problems are caused by the fact that people are sitting in the same position doing the same task over and over again.</a:t>
            </a:r>
          </a:p>
          <a:p>
            <a:pPr marL="261938" indent="-261938"/>
            <a:r>
              <a:rPr lang="en-GB" sz="1800" dirty="0" smtClean="0"/>
              <a:t>Sitting at the wrong height and in the same position for long periods of time is the most common cause of back pain.</a:t>
            </a:r>
          </a:p>
          <a:p>
            <a:pPr marL="261938" indent="-261938"/>
            <a:r>
              <a:rPr lang="en-GB" sz="1800" dirty="0" smtClean="0"/>
              <a:t>Using the keyboard and fingers and repeatedly making the same small movement over and over again can cause </a:t>
            </a:r>
            <a:r>
              <a:rPr lang="en-GB" sz="1800" b="1" dirty="0" smtClean="0"/>
              <a:t>carpal tunnel syndrome</a:t>
            </a:r>
            <a:r>
              <a:rPr lang="en-GB" sz="1800" dirty="0" smtClean="0"/>
              <a:t> and other forms of </a:t>
            </a:r>
            <a:r>
              <a:rPr lang="en-GB" sz="1800" b="1" dirty="0" smtClean="0"/>
              <a:t>RSI</a:t>
            </a:r>
            <a:r>
              <a:rPr lang="en-GB" sz="1800" dirty="0" smtClean="0"/>
              <a:t> - </a:t>
            </a:r>
            <a:r>
              <a:rPr lang="en-GB" sz="1800" b="1" dirty="0" smtClean="0"/>
              <a:t>repetitive strain injury</a:t>
            </a:r>
            <a:r>
              <a:rPr lang="en-GB" sz="1800" dirty="0" smtClean="0"/>
              <a:t>.</a:t>
            </a:r>
          </a:p>
          <a:p>
            <a:pPr marL="261938" indent="-261938"/>
            <a:r>
              <a:rPr lang="en-GB" sz="1800" dirty="0" smtClean="0"/>
              <a:t>Glare or reflections from windows or lights and a dirty screen are the most common cause of eyestrain and headaches.</a:t>
            </a:r>
          </a:p>
          <a:p>
            <a:pPr lvl="1">
              <a:buNone/>
            </a:pPr>
            <a:endParaRPr lang="en-GB" sz="1800" dirty="0" smtClean="0"/>
          </a:p>
          <a:p>
            <a:pPr marL="0" indent="0">
              <a:buNone/>
            </a:pPr>
            <a:r>
              <a:rPr lang="en-US" sz="2000" dirty="0" smtClean="0"/>
              <a:t>Manufacturers are required to ensure that their products comply, such as:</a:t>
            </a:r>
          </a:p>
          <a:p>
            <a:pPr marL="1077913" lvl="1"/>
            <a:r>
              <a:rPr lang="en-GB" sz="1800" dirty="0" smtClean="0"/>
              <a:t>Notebook PCs are not suitable for entering large amounts of data</a:t>
            </a:r>
          </a:p>
          <a:p>
            <a:pPr marL="2155825" lvl="1"/>
            <a:r>
              <a:rPr lang="en-GB" sz="1800" dirty="0" smtClean="0"/>
              <a:t>Keyboards must be separate and moveable</a:t>
            </a:r>
          </a:p>
          <a:p>
            <a:pPr marL="3411538" lvl="1"/>
            <a:r>
              <a:rPr lang="en-GB" sz="1800" dirty="0" smtClean="0"/>
              <a:t>Screens must tilt and swivel</a:t>
            </a:r>
          </a:p>
          <a:p>
            <a:pPr marL="1077913" lvl="1"/>
            <a:endParaRPr lang="en-GB" sz="1800" dirty="0" smtClean="0"/>
          </a:p>
        </p:txBody>
      </p:sp>
      <p:sp>
        <p:nvSpPr>
          <p:cNvPr id="286722" name="Rectangle 2"/>
          <p:cNvSpPr>
            <a:spLocks noGrp="1" noChangeArrowheads="1"/>
          </p:cNvSpPr>
          <p:nvPr>
            <p:ph type="title"/>
          </p:nvPr>
        </p:nvSpPr>
        <p:spPr>
          <a:xfrm>
            <a:off x="0" y="980728"/>
            <a:ext cx="9144000" cy="452568"/>
          </a:xfrm>
        </p:spPr>
        <p:txBody>
          <a:bodyPr>
            <a:noAutofit/>
          </a:bodyPr>
          <a:lstStyle/>
          <a:p>
            <a:r>
              <a:rPr lang="en-GB" sz="4000" dirty="0" smtClean="0"/>
              <a:t> 1 - Working Practices (Health and Safety at Work Act (1974))</a:t>
            </a:r>
            <a:endParaRPr lang="en-GB" sz="4000" b="1" dirty="0">
              <a:latin typeface="Arial Narrow" pitchFamily="34" charset="0"/>
              <a:cs typeface="Times New Roman" pitchFamily="18" charset="0"/>
            </a:endParaRP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290819" name="Rectangle 3"/>
          <p:cNvSpPr>
            <a:spLocks noGrp="1" noChangeArrowheads="1"/>
          </p:cNvSpPr>
          <p:nvPr>
            <p:ph idx="1"/>
          </p:nvPr>
        </p:nvSpPr>
        <p:spPr>
          <a:xfrm>
            <a:off x="251520" y="1772816"/>
            <a:ext cx="8568952" cy="3888432"/>
          </a:xfrm>
        </p:spPr>
        <p:txBody>
          <a:bodyPr>
            <a:noAutofit/>
          </a:bodyPr>
          <a:lstStyle/>
          <a:p>
            <a:pPr marL="0" indent="0">
              <a:buNone/>
            </a:pPr>
            <a:r>
              <a:rPr lang="en-GB" sz="2000" b="1" dirty="0" smtClean="0"/>
              <a:t>The Risks</a:t>
            </a:r>
          </a:p>
          <a:p>
            <a:pPr marL="1588" indent="12700">
              <a:buNone/>
            </a:pPr>
            <a:r>
              <a:rPr lang="en-GB" sz="1800" dirty="0" smtClean="0"/>
              <a:t>With the increase in computer use, a number of health and safety concerns related to vision and body aches and pains have arisen. Many problems with computer use are  temporary and can be resolved by adopting simple corrective action. Most problems related to computer use are completely preventable.</a:t>
            </a:r>
          </a:p>
          <a:p>
            <a:pPr marL="1588" indent="12700">
              <a:buNone/>
            </a:pPr>
            <a:r>
              <a:rPr lang="en-GB" sz="1800" dirty="0" smtClean="0"/>
              <a:t>However it is important to seek medical attention if you experience any symptoms:</a:t>
            </a:r>
          </a:p>
          <a:p>
            <a:r>
              <a:rPr lang="en-GB" sz="1800" dirty="0" smtClean="0"/>
              <a:t>RSI - Usually affects hands, wrists, elbows, arms, shoulders and neck</a:t>
            </a:r>
          </a:p>
          <a:p>
            <a:r>
              <a:rPr lang="en-GB" sz="1800" dirty="0" smtClean="0"/>
              <a:t>Continual or Recurring Discomfort</a:t>
            </a:r>
          </a:p>
          <a:p>
            <a:r>
              <a:rPr lang="en-GB" sz="1800" dirty="0" smtClean="0"/>
              <a:t>Aches and Pains</a:t>
            </a:r>
          </a:p>
          <a:p>
            <a:r>
              <a:rPr lang="en-GB" sz="1800" dirty="0" smtClean="0"/>
              <a:t>Throbbing and Tingling</a:t>
            </a:r>
          </a:p>
          <a:p>
            <a:r>
              <a:rPr lang="en-GB" sz="1800" dirty="0" smtClean="0"/>
              <a:t>Numbness</a:t>
            </a:r>
          </a:p>
          <a:p>
            <a:r>
              <a:rPr lang="en-GB" sz="1800" dirty="0" smtClean="0"/>
              <a:t>Burning Sensation</a:t>
            </a:r>
          </a:p>
          <a:p>
            <a:r>
              <a:rPr lang="en-GB" sz="1800" dirty="0" smtClean="0"/>
              <a:t>Stiffness</a:t>
            </a:r>
          </a:p>
          <a:p>
            <a:pPr algn="r">
              <a:buNone/>
            </a:pPr>
            <a:r>
              <a:rPr lang="en-GB" sz="1800" b="1" dirty="0" smtClean="0"/>
              <a:t>HSE says more than 100,000 workers suffer to some degree</a:t>
            </a:r>
          </a:p>
          <a:p>
            <a:endParaRPr lang="en-GB" sz="1800" i="1" dirty="0" smtClean="0"/>
          </a:p>
        </p:txBody>
      </p:sp>
      <p:sp>
        <p:nvSpPr>
          <p:cNvPr id="290818" name="Rectangle 2"/>
          <p:cNvSpPr>
            <a:spLocks noGrp="1" noChangeArrowheads="1"/>
          </p:cNvSpPr>
          <p:nvPr>
            <p:ph type="title"/>
          </p:nvPr>
        </p:nvSpPr>
        <p:spPr>
          <a:xfrm>
            <a:off x="0" y="980728"/>
            <a:ext cx="9144000" cy="452568"/>
          </a:xfrm>
        </p:spPr>
        <p:txBody>
          <a:bodyPr>
            <a:normAutofit fontScale="90000"/>
          </a:bodyPr>
          <a:lstStyle/>
          <a:p>
            <a:r>
              <a:rPr lang="en-GB" dirty="0" smtClean="0"/>
              <a:t> 1 - Working Practices (Health and Safety at Work Act (1974))</a:t>
            </a:r>
            <a:endParaRPr lang="en-GB" b="1" dirty="0">
              <a:latin typeface="Arial Narrow" pitchFamily="34" charset="0"/>
              <a:cs typeface="Times New Roman" pitchFamily="18" charset="0"/>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844824"/>
            <a:ext cx="8712968" cy="4349738"/>
          </a:xfrm>
        </p:spPr>
        <p:txBody>
          <a:bodyPr>
            <a:noAutofit/>
          </a:bodyPr>
          <a:lstStyle/>
          <a:p>
            <a:pPr marL="0" indent="0">
              <a:buNone/>
            </a:pPr>
            <a:r>
              <a:rPr lang="en-GB" sz="2000" b="1" dirty="0" smtClean="0"/>
              <a:t>Repetitive Strain Injury </a:t>
            </a:r>
            <a:endParaRPr lang="en-GB" sz="2000" dirty="0" smtClean="0"/>
          </a:p>
          <a:p>
            <a:pPr marL="0" indent="0">
              <a:buNone/>
            </a:pPr>
            <a:r>
              <a:rPr lang="en-GB" sz="1800" i="1" dirty="0" smtClean="0"/>
              <a:t>If you work in an office and use a computer, it’s now recognised that you can get RSI from using a keyboard.  </a:t>
            </a:r>
            <a:endParaRPr lang="en-GB" sz="1800" dirty="0" smtClean="0"/>
          </a:p>
          <a:p>
            <a:pPr marL="342900" indent="-342900"/>
            <a:r>
              <a:rPr lang="en-GB" sz="1800" b="1" dirty="0" smtClean="0"/>
              <a:t>R</a:t>
            </a:r>
            <a:r>
              <a:rPr lang="en-GB" sz="1800" dirty="0" smtClean="0"/>
              <a:t>epetitive </a:t>
            </a:r>
            <a:r>
              <a:rPr lang="en-GB" sz="1800" b="1" dirty="0" smtClean="0"/>
              <a:t>S</a:t>
            </a:r>
            <a:r>
              <a:rPr lang="en-GB" sz="1800" dirty="0" smtClean="0"/>
              <a:t>train </a:t>
            </a:r>
            <a:r>
              <a:rPr lang="en-GB" sz="1800" b="1" dirty="0" smtClean="0"/>
              <a:t>I</a:t>
            </a:r>
            <a:r>
              <a:rPr lang="en-GB" sz="1800" dirty="0" smtClean="0"/>
              <a:t>njuries occur from repeated physical movements doing damage to tendons, nerves, muscles, and other soft body tissues</a:t>
            </a:r>
          </a:p>
          <a:p>
            <a:pPr marL="342900" indent="-342900"/>
            <a:r>
              <a:rPr lang="en-GB" sz="1800" dirty="0" smtClean="0"/>
              <a:t>The rise of computer use and flat, light-touch keyboards that permit high speed typing have resulted in an epidemic of injuries of the hands, arms, and shoulders. Use of pointing devices like mice and trackballs are as much a cause, if not more so. </a:t>
            </a:r>
          </a:p>
          <a:p>
            <a:pPr marL="342900" indent="-342900"/>
            <a:r>
              <a:rPr lang="en-GB" sz="1800" dirty="0" smtClean="0"/>
              <a:t>The thousands of repeated keystrokes and long periods of clutching and dragging with mice slowly accumulates damage to the body  </a:t>
            </a:r>
          </a:p>
          <a:p>
            <a:pPr marL="342900" indent="-342900"/>
            <a:r>
              <a:rPr lang="en-GB" sz="1800" dirty="0" smtClean="0"/>
              <a:t>This can happen even more quickly as a result of typing technique and body positions that place unnecessary stress on the tendons and nerves in the hand, wrist, arms, and even the shoulders and neck</a:t>
            </a:r>
          </a:p>
          <a:p>
            <a:pPr marL="1882775" indent="-341313"/>
            <a:r>
              <a:rPr lang="en-GB" sz="1800" dirty="0" smtClean="0"/>
              <a:t>Lack of adequate rest and breaks and using excessive force almost 	guarantee trouble</a:t>
            </a:r>
          </a:p>
        </p:txBody>
      </p:sp>
      <p:sp>
        <p:nvSpPr>
          <p:cNvPr id="2" name="Title 1"/>
          <p:cNvSpPr>
            <a:spLocks noGrp="1"/>
          </p:cNvSpPr>
          <p:nvPr>
            <p:ph type="title"/>
          </p:nvPr>
        </p:nvSpPr>
        <p:spPr>
          <a:xfrm>
            <a:off x="0" y="980728"/>
            <a:ext cx="7380312" cy="504056"/>
          </a:xfrm>
        </p:spPr>
        <p:txBody>
          <a:bodyPr>
            <a:normAutofit fontScale="90000"/>
          </a:bodyPr>
          <a:lstStyle/>
          <a:p>
            <a:r>
              <a:rPr lang="en-GB" dirty="0" smtClean="0"/>
              <a:t> 1 - Working Practices (Health and Safety at Work Act (1974))</a:t>
            </a:r>
            <a:endParaRPr lang="en-US" dirty="0"/>
          </a:p>
        </p:txBody>
      </p:sp>
      <p:pic>
        <p:nvPicPr>
          <p:cNvPr id="46082" name="Picture 2"/>
          <p:cNvPicPr>
            <a:picLocks noChangeAspect="1" noChangeArrowheads="1"/>
          </p:cNvPicPr>
          <p:nvPr/>
        </p:nvPicPr>
        <p:blipFill>
          <a:blip r:embed="rId3" cstate="print"/>
          <a:srcRect/>
          <a:stretch>
            <a:fillRect/>
          </a:stretch>
        </p:blipFill>
        <p:spPr bwMode="auto">
          <a:xfrm>
            <a:off x="7371184" y="0"/>
            <a:ext cx="1772816" cy="1772816"/>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815566"/>
            <a:ext cx="8568952" cy="5357850"/>
          </a:xfrm>
        </p:spPr>
        <p:txBody>
          <a:bodyPr>
            <a:normAutofit/>
          </a:bodyPr>
          <a:lstStyle/>
          <a:p>
            <a:pPr marL="365125" indent="-365125">
              <a:buNone/>
            </a:pPr>
            <a:r>
              <a:rPr lang="en-GB" sz="2000" b="1" dirty="0" smtClean="0"/>
              <a:t>Repetitive Strain Injury </a:t>
            </a:r>
            <a:endParaRPr lang="en-GB" sz="2000" dirty="0" smtClean="0"/>
          </a:p>
          <a:p>
            <a:pPr marL="365125" indent="-365125">
              <a:buNone/>
            </a:pPr>
            <a:r>
              <a:rPr lang="en-GB" sz="2000" b="1" dirty="0" smtClean="0"/>
              <a:t>What are the Symptoms?</a:t>
            </a:r>
            <a:endParaRPr lang="en-GB" sz="2000" dirty="0" smtClean="0"/>
          </a:p>
          <a:p>
            <a:pPr lvl="0"/>
            <a:r>
              <a:rPr lang="en-GB" sz="1800" dirty="0" smtClean="0"/>
              <a:t>Tightness, discomfort, stiffness, soreness or burning in the hands, wrists, fingers, forearms, or elbows </a:t>
            </a:r>
          </a:p>
          <a:p>
            <a:pPr lvl="0"/>
            <a:r>
              <a:rPr lang="en-GB" sz="1800" dirty="0" smtClean="0"/>
              <a:t>Tingling, coldness, or numbness in the hands </a:t>
            </a:r>
          </a:p>
          <a:p>
            <a:pPr lvl="0"/>
            <a:r>
              <a:rPr lang="en-GB" sz="1800" dirty="0" smtClean="0"/>
              <a:t>Clumsiness or loss of strength and coordination in the hands </a:t>
            </a:r>
          </a:p>
          <a:p>
            <a:pPr lvl="0"/>
            <a:r>
              <a:rPr lang="en-GB" sz="1800" dirty="0" smtClean="0"/>
              <a:t>Pain that wakes you up at night </a:t>
            </a:r>
          </a:p>
          <a:p>
            <a:pPr lvl="0"/>
            <a:r>
              <a:rPr lang="en-GB" sz="1800" dirty="0" smtClean="0"/>
              <a:t>Feeling a need to massage your hands, wrists, and arms </a:t>
            </a:r>
          </a:p>
          <a:p>
            <a:pPr lvl="0"/>
            <a:r>
              <a:rPr lang="en-GB" sz="1800" dirty="0" smtClean="0"/>
              <a:t>Pain in the upper back, shoulders, or neck associated with using the computer</a:t>
            </a:r>
          </a:p>
          <a:p>
            <a:r>
              <a:rPr lang="en-GB" sz="1800" dirty="0" smtClean="0"/>
              <a:t>A solution is to have correctly positioned keyboards and adjustable chairs so that the angle between the wrist and hand is correct. Wrist supports can also be used and workers should be allowed regular breaks</a:t>
            </a:r>
          </a:p>
        </p:txBody>
      </p:sp>
      <p:sp>
        <p:nvSpPr>
          <p:cNvPr id="2" name="Title 1"/>
          <p:cNvSpPr>
            <a:spLocks noGrp="1"/>
          </p:cNvSpPr>
          <p:nvPr>
            <p:ph type="title"/>
          </p:nvPr>
        </p:nvSpPr>
        <p:spPr>
          <a:xfrm>
            <a:off x="0" y="980728"/>
            <a:ext cx="9144000" cy="504056"/>
          </a:xfrm>
        </p:spPr>
        <p:txBody>
          <a:bodyPr>
            <a:normAutofit fontScale="90000"/>
          </a:bodyPr>
          <a:lstStyle/>
          <a:p>
            <a:r>
              <a:rPr lang="en-GB" dirty="0" smtClean="0"/>
              <a:t> 1 - Working Practices (Health and Safety at Work Act (1974))</a:t>
            </a:r>
            <a:endParaRPr lang="en-US" dirty="0"/>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1743558"/>
            <a:ext cx="8568952" cy="5357850"/>
          </a:xfrm>
        </p:spPr>
        <p:txBody>
          <a:bodyPr>
            <a:noAutofit/>
          </a:bodyPr>
          <a:lstStyle/>
          <a:p>
            <a:pPr marL="0" indent="0">
              <a:buNone/>
            </a:pPr>
            <a:r>
              <a:rPr lang="en-GB" sz="2000" b="1" dirty="0" smtClean="0"/>
              <a:t>EYE STRAIN</a:t>
            </a:r>
            <a:endParaRPr lang="en-GB" sz="2000" dirty="0" smtClean="0"/>
          </a:p>
          <a:p>
            <a:pPr marL="0" indent="0">
              <a:buNone/>
            </a:pPr>
            <a:r>
              <a:rPr lang="en-GB" sz="1800" b="1" dirty="0" smtClean="0"/>
              <a:t> </a:t>
            </a:r>
            <a:r>
              <a:rPr lang="en-GB" sz="1800" i="1" dirty="0" smtClean="0"/>
              <a:t>According to the London Hazards Centre, more than 70% of people working with a VDU for more than six hours a day have found that they experience visual problems. The most common of these are eyestrain, double vision, temporary short-sightedness and visual fatigue. Although computer usage has not been proven to cause permanent damage to healthy eyes, there is evidence to suggest that small vision defects may start to cause problems when carrying out more visually demanding tasks. </a:t>
            </a:r>
          </a:p>
        </p:txBody>
      </p:sp>
      <p:sp>
        <p:nvSpPr>
          <p:cNvPr id="2" name="Title 1"/>
          <p:cNvSpPr>
            <a:spLocks noGrp="1"/>
          </p:cNvSpPr>
          <p:nvPr>
            <p:ph type="title"/>
          </p:nvPr>
        </p:nvSpPr>
        <p:spPr>
          <a:xfrm>
            <a:off x="0" y="980728"/>
            <a:ext cx="9144000" cy="504056"/>
          </a:xfrm>
        </p:spPr>
        <p:txBody>
          <a:bodyPr>
            <a:normAutofit fontScale="90000"/>
          </a:bodyPr>
          <a:lstStyle/>
          <a:p>
            <a:r>
              <a:rPr lang="en-GB" dirty="0" smtClean="0"/>
              <a:t> 1 - Working Practices (Health and Safety at Work Act (1974))</a:t>
            </a:r>
            <a:endParaRPr lang="en-US" dirty="0"/>
          </a:p>
        </p:txBody>
      </p:sp>
      <p:pic>
        <p:nvPicPr>
          <p:cNvPr id="48130" name="Picture 2"/>
          <p:cNvPicPr>
            <a:picLocks noChangeAspect="1" noChangeArrowheads="1"/>
          </p:cNvPicPr>
          <p:nvPr/>
        </p:nvPicPr>
        <p:blipFill>
          <a:blip r:embed="rId3" cstate="print"/>
          <a:srcRect l="15555" t="2777" r="6667" b="3334"/>
          <a:stretch>
            <a:fillRect/>
          </a:stretch>
        </p:blipFill>
        <p:spPr bwMode="auto">
          <a:xfrm>
            <a:off x="2267744" y="3933055"/>
            <a:ext cx="3960440" cy="273439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671550"/>
            <a:ext cx="8568952" cy="5357850"/>
          </a:xfrm>
        </p:spPr>
        <p:txBody>
          <a:bodyPr>
            <a:noAutofit/>
          </a:bodyPr>
          <a:lstStyle/>
          <a:p>
            <a:pPr marL="0" indent="0">
              <a:buNone/>
            </a:pPr>
            <a:r>
              <a:rPr lang="en-GB" sz="2000" b="1" dirty="0" smtClean="0"/>
              <a:t>EYE STRAIN</a:t>
            </a:r>
            <a:endParaRPr lang="en-GB" sz="2000" dirty="0" smtClean="0"/>
          </a:p>
          <a:p>
            <a:pPr marL="0" indent="0">
              <a:buNone/>
            </a:pPr>
            <a:r>
              <a:rPr lang="en-GB" sz="1800" dirty="0" smtClean="0"/>
              <a:t>Concern about the effect on eyesight. VDU's have been blamed for causing eyestrain and there are claims that prolonged exposure can lead to the development of cataracts. Companies provide free eye tests for employees working with VDU's and legislation concerning the ambient lighting in the room has been introduced. An employer may also provide screen filters that increase contrast and reduce background reflections. The VDU should be positioned to reduce external reflections from windows or blinds should be used to reduce the light reaching the screen from the window.</a:t>
            </a:r>
            <a:endParaRPr lang="en-GB" sz="1800" i="1" dirty="0" smtClean="0"/>
          </a:p>
          <a:p>
            <a:pPr marL="0" indent="0">
              <a:buNone/>
            </a:pPr>
            <a:r>
              <a:rPr lang="en-GB" sz="1800" i="1" dirty="0" smtClean="0"/>
              <a:t>It is important to take regular breaks when using a VDU</a:t>
            </a:r>
          </a:p>
          <a:p>
            <a:pPr>
              <a:lnSpc>
                <a:spcPct val="90000"/>
              </a:lnSpc>
            </a:pPr>
            <a:r>
              <a:rPr lang="en-GB" sz="1800" i="1" dirty="0" smtClean="0"/>
              <a:t> </a:t>
            </a:r>
            <a:r>
              <a:rPr lang="en-GB" sz="1800" b="1" dirty="0" smtClean="0"/>
              <a:t>Long hours spent in front of a screen</a:t>
            </a:r>
          </a:p>
          <a:p>
            <a:pPr>
              <a:lnSpc>
                <a:spcPct val="90000"/>
              </a:lnSpc>
            </a:pPr>
            <a:r>
              <a:rPr lang="en-GB" sz="1800" b="1" dirty="0" smtClean="0"/>
              <a:t>No evidence that computers cause permanent damage</a:t>
            </a:r>
          </a:p>
          <a:p>
            <a:pPr>
              <a:lnSpc>
                <a:spcPct val="90000"/>
              </a:lnSpc>
            </a:pPr>
            <a:r>
              <a:rPr lang="en-GB" sz="1800" b="1" dirty="0" smtClean="0"/>
              <a:t>The following factors all contribute to at least temporary eyestrain</a:t>
            </a:r>
          </a:p>
          <a:p>
            <a:pPr lvl="1">
              <a:lnSpc>
                <a:spcPct val="90000"/>
              </a:lnSpc>
            </a:pPr>
            <a:endParaRPr lang="en-GB" sz="1800" b="1" dirty="0" smtClean="0"/>
          </a:p>
          <a:p>
            <a:endParaRPr lang="en-GB" sz="1800" i="1" dirty="0" smtClean="0"/>
          </a:p>
          <a:p>
            <a:pPr lvl="2"/>
            <a:endParaRPr lang="en-GB" sz="1800" dirty="0" smtClean="0"/>
          </a:p>
          <a:p>
            <a:pPr lvl="2"/>
            <a:endParaRPr lang="en-GB" sz="1800" b="1" dirty="0" smtClean="0"/>
          </a:p>
          <a:p>
            <a:pPr lvl="2"/>
            <a:endParaRPr lang="en-GB" sz="1800" dirty="0" smtClean="0"/>
          </a:p>
        </p:txBody>
      </p:sp>
      <p:sp>
        <p:nvSpPr>
          <p:cNvPr id="2" name="Title 1"/>
          <p:cNvSpPr>
            <a:spLocks noGrp="1"/>
          </p:cNvSpPr>
          <p:nvPr>
            <p:ph type="title"/>
          </p:nvPr>
        </p:nvSpPr>
        <p:spPr>
          <a:xfrm>
            <a:off x="0" y="908720"/>
            <a:ext cx="9144000" cy="504056"/>
          </a:xfrm>
        </p:spPr>
        <p:txBody>
          <a:bodyPr>
            <a:normAutofit fontScale="90000"/>
          </a:bodyPr>
          <a:lstStyle/>
          <a:p>
            <a:r>
              <a:rPr lang="en-GB" dirty="0" smtClean="0"/>
              <a:t> 1 - Working Practices (Health and Safety at Work Act (1974))</a:t>
            </a:r>
            <a:endParaRPr lang="en-US" dirty="0"/>
          </a:p>
        </p:txBody>
      </p:sp>
      <p:graphicFrame>
        <p:nvGraphicFramePr>
          <p:cNvPr id="5" name="Table 4"/>
          <p:cNvGraphicFramePr>
            <a:graphicFrameLocks noGrp="1"/>
          </p:cNvGraphicFramePr>
          <p:nvPr/>
        </p:nvGraphicFramePr>
        <p:xfrm>
          <a:off x="899592" y="5373216"/>
          <a:ext cx="7776865" cy="1188720"/>
        </p:xfrm>
        <a:graphic>
          <a:graphicData uri="http://schemas.openxmlformats.org/drawingml/2006/table">
            <a:tbl>
              <a:tblPr firstRow="1" bandRow="1">
                <a:tableStyleId>{5C22544A-7EE6-4342-B048-85BDC9FD1C3A}</a:tableStyleId>
              </a:tblPr>
              <a:tblGrid>
                <a:gridCol w="1555373"/>
                <a:gridCol w="1555373"/>
                <a:gridCol w="1555373"/>
                <a:gridCol w="1555373"/>
                <a:gridCol w="1555373"/>
              </a:tblGrid>
              <a:tr h="1008112">
                <a:tc>
                  <a:txBody>
                    <a:bodyPr/>
                    <a:lstStyle/>
                    <a:p>
                      <a:pPr algn="ctr"/>
                      <a:r>
                        <a:rPr lang="en-GB" sz="1800" dirty="0" smtClean="0">
                          <a:solidFill>
                            <a:schemeClr val="tx1"/>
                          </a:solidFill>
                          <a:latin typeface="Calibri" pitchFamily="34" charset="0"/>
                          <a:cs typeface="Calibri" pitchFamily="34" charset="0"/>
                        </a:rPr>
                        <a:t>Glare</a:t>
                      </a:r>
                      <a:endParaRPr lang="en-GB" sz="1800"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GB" sz="1800" b="1" dirty="0" smtClean="0">
                          <a:solidFill>
                            <a:schemeClr val="tx1"/>
                          </a:solidFill>
                          <a:latin typeface="Calibri" pitchFamily="34" charset="0"/>
                          <a:cs typeface="Calibri" pitchFamily="34" charset="0"/>
                        </a:rPr>
                        <a:t>Improper lighting</a:t>
                      </a:r>
                    </a:p>
                  </a:txBody>
                  <a:tcPr anchor="ctr">
                    <a:solidFill>
                      <a:schemeClr val="tx2">
                        <a:lumMod val="20000"/>
                        <a:lumOff val="80000"/>
                      </a:schemeClr>
                    </a:solidFill>
                  </a:tcPr>
                </a:tc>
                <a:tc>
                  <a:txBody>
                    <a:bodyPr/>
                    <a:lstStyle/>
                    <a:p>
                      <a:pPr algn="ctr"/>
                      <a:r>
                        <a:rPr lang="en-GB" sz="1800" b="1" dirty="0" smtClean="0">
                          <a:solidFill>
                            <a:schemeClr val="tx1"/>
                          </a:solidFill>
                          <a:latin typeface="Calibri" pitchFamily="34" charset="0"/>
                          <a:cs typeface="Calibri" pitchFamily="34" charset="0"/>
                        </a:rPr>
                        <a:t>Improperly corrected vision (wrong glasses)</a:t>
                      </a:r>
                      <a:endParaRPr lang="en-GB" sz="1800"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800" b="1" dirty="0" smtClean="0">
                          <a:solidFill>
                            <a:schemeClr val="tx1"/>
                          </a:solidFill>
                          <a:latin typeface="Calibri" pitchFamily="34" charset="0"/>
                          <a:cs typeface="Calibri" pitchFamily="34" charset="0"/>
                        </a:rPr>
                        <a:t>Poor work practices</a:t>
                      </a:r>
                      <a:endParaRPr lang="en-GB" sz="1800"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800" b="1" dirty="0" smtClean="0">
                          <a:solidFill>
                            <a:schemeClr val="tx1"/>
                          </a:solidFill>
                          <a:latin typeface="Calibri" pitchFamily="34" charset="0"/>
                          <a:cs typeface="Calibri" pitchFamily="34" charset="0"/>
                        </a:rPr>
                        <a:t>Poorly designed workstations</a:t>
                      </a:r>
                      <a:endParaRPr lang="en-GB" sz="1800" dirty="0">
                        <a:solidFill>
                          <a:schemeClr val="tx1"/>
                        </a:solidFill>
                        <a:latin typeface="Calibri" pitchFamily="34" charset="0"/>
                        <a:cs typeface="Calibri" pitchFamily="34" charset="0"/>
                      </a:endParaRPr>
                    </a:p>
                  </a:txBody>
                  <a:tcPr anchor="ctr">
                    <a:solidFill>
                      <a:schemeClr val="tx2">
                        <a:lumMod val="20000"/>
                        <a:lumOff val="80000"/>
                      </a:schemeClr>
                    </a:solidFill>
                  </a:tcPr>
                </a:tc>
              </a:tr>
            </a:tbl>
          </a:graphicData>
        </a:graphic>
      </p:graphicFrame>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2538" y="1700808"/>
            <a:ext cx="8568952" cy="4536504"/>
          </a:xfrm>
        </p:spPr>
        <p:txBody>
          <a:bodyPr>
            <a:noAutofit/>
          </a:bodyPr>
          <a:lstStyle/>
          <a:p>
            <a:pPr marL="0" indent="0">
              <a:buNone/>
            </a:pPr>
            <a:r>
              <a:rPr lang="en-GB" sz="2000" b="1" dirty="0" smtClean="0"/>
              <a:t>COMPUTERS AND STRESS</a:t>
            </a:r>
            <a:endParaRPr lang="en-GB" sz="2000" dirty="0" smtClean="0"/>
          </a:p>
          <a:p>
            <a:pPr marL="0" indent="0">
              <a:buNone/>
            </a:pPr>
            <a:r>
              <a:rPr lang="en-GB" sz="1800" b="1" dirty="0" smtClean="0"/>
              <a:t>October 2003: </a:t>
            </a:r>
            <a:r>
              <a:rPr lang="en-GB" sz="1800" i="1" dirty="0" smtClean="0"/>
              <a:t>Computer users need to stem the stress their machines cause them before it damages health, according to a survey. Nine out of 10 are regularly annoyed by slow, crashing machines, while time wasted fixing problems makes it worse, say security experts Symantec. A Health and Safety Executive survey of 700 managers said £1.24 billion a year was lost because of stress-related sickness and lost productivity, and an increasing amount of stress is caused by computers in the workplace. The top five causes of computer related stress were:</a:t>
            </a:r>
          </a:p>
          <a:p>
            <a:pPr marL="457200" indent="-457200">
              <a:buFont typeface="+mj-lt"/>
              <a:buAutoNum type="arabicPeriod"/>
            </a:pPr>
            <a:endParaRPr lang="en-GB" sz="1800" i="1" dirty="0" smtClean="0"/>
          </a:p>
          <a:p>
            <a:pPr marL="457200" indent="-457200">
              <a:buFont typeface="+mj-lt"/>
              <a:buAutoNum type="arabicPeriod"/>
            </a:pPr>
            <a:endParaRPr lang="en-GB" sz="1800" i="1" dirty="0" smtClean="0"/>
          </a:p>
          <a:p>
            <a:pPr marL="0" indent="0">
              <a:buNone/>
            </a:pPr>
            <a:r>
              <a:rPr lang="en-GB" sz="1800" i="1" dirty="0" smtClean="0"/>
              <a:t>More than a third of men and women will resort to extreme behaviour when confronted with computer frustration, such as violence, swearing, shouting and desperately slamming random buttons. </a:t>
            </a:r>
            <a:endParaRPr lang="en-GB" sz="1800" dirty="0" smtClean="0"/>
          </a:p>
        </p:txBody>
      </p:sp>
      <p:sp>
        <p:nvSpPr>
          <p:cNvPr id="2" name="Title 1"/>
          <p:cNvSpPr>
            <a:spLocks noGrp="1"/>
          </p:cNvSpPr>
          <p:nvPr>
            <p:ph type="title"/>
          </p:nvPr>
        </p:nvSpPr>
        <p:spPr>
          <a:xfrm>
            <a:off x="0" y="980728"/>
            <a:ext cx="9144000" cy="504056"/>
          </a:xfrm>
        </p:spPr>
        <p:txBody>
          <a:bodyPr>
            <a:normAutofit fontScale="90000"/>
          </a:bodyPr>
          <a:lstStyle/>
          <a:p>
            <a:r>
              <a:rPr lang="en-GB" dirty="0" smtClean="0"/>
              <a:t> 1 - Working Practices (Health and Safety at Work Act (1974))</a:t>
            </a:r>
            <a:endParaRPr lang="en-US" dirty="0"/>
          </a:p>
        </p:txBody>
      </p:sp>
      <p:graphicFrame>
        <p:nvGraphicFramePr>
          <p:cNvPr id="27" name="Table 26"/>
          <p:cNvGraphicFramePr>
            <a:graphicFrameLocks noGrp="1"/>
          </p:cNvGraphicFramePr>
          <p:nvPr/>
        </p:nvGraphicFramePr>
        <p:xfrm>
          <a:off x="323528" y="4077072"/>
          <a:ext cx="8568950" cy="822960"/>
        </p:xfrm>
        <a:graphic>
          <a:graphicData uri="http://schemas.openxmlformats.org/drawingml/2006/table">
            <a:tbl>
              <a:tblPr firstRow="1" bandRow="1">
                <a:tableStyleId>{5C22544A-7EE6-4342-B048-85BDC9FD1C3A}</a:tableStyleId>
              </a:tblPr>
              <a:tblGrid>
                <a:gridCol w="1713790"/>
                <a:gridCol w="1713790"/>
                <a:gridCol w="1713790"/>
                <a:gridCol w="1713790"/>
                <a:gridCol w="1713790"/>
              </a:tblGrid>
              <a:tr h="370840">
                <a:tc>
                  <a:txBody>
                    <a:bodyPr/>
                    <a:lstStyle/>
                    <a:p>
                      <a:pPr marL="0" indent="0" algn="ctr">
                        <a:buFont typeface="+mj-lt"/>
                        <a:buNone/>
                      </a:pPr>
                      <a:r>
                        <a:rPr lang="en-GB" sz="1600" i="1" dirty="0" smtClean="0">
                          <a:solidFill>
                            <a:schemeClr val="tx1"/>
                          </a:solidFill>
                          <a:latin typeface="Calibri" pitchFamily="34" charset="0"/>
                          <a:cs typeface="Calibri" pitchFamily="34" charset="0"/>
                        </a:rPr>
                        <a:t>Slow performance and system crashes </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600" i="1" dirty="0" smtClean="0">
                          <a:solidFill>
                            <a:schemeClr val="tx1"/>
                          </a:solidFill>
                          <a:latin typeface="Calibri" pitchFamily="34" charset="0"/>
                          <a:cs typeface="Calibri" pitchFamily="34" charset="0"/>
                        </a:rPr>
                        <a:t>Spam, scams and too much e-mail </a:t>
                      </a:r>
                      <a:endParaRPr lang="en-GB" sz="1600" dirty="0">
                        <a:solidFill>
                          <a:schemeClr val="tx1"/>
                        </a:solidFill>
                        <a:latin typeface="Calibri" pitchFamily="34" charset="0"/>
                        <a:cs typeface="Calibri"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600" i="1" dirty="0" smtClean="0">
                          <a:solidFill>
                            <a:schemeClr val="tx1"/>
                          </a:solidFill>
                          <a:latin typeface="Calibri" pitchFamily="34" charset="0"/>
                          <a:cs typeface="Calibri" pitchFamily="34" charset="0"/>
                        </a:rPr>
                        <a:t>Pop-up ads</a:t>
                      </a:r>
                      <a:endParaRPr lang="en-GB" sz="1600" dirty="0">
                        <a:solidFill>
                          <a:schemeClr val="tx1"/>
                        </a:solidFill>
                        <a:latin typeface="Calibri" pitchFamily="34" charset="0"/>
                        <a:cs typeface="Calibri" pitchFamily="34" charset="0"/>
                      </a:endParaRPr>
                    </a:p>
                  </a:txBody>
                  <a:tcPr anchor="ctr"/>
                </a:tc>
                <a:tc>
                  <a:txBody>
                    <a:bodyPr/>
                    <a:lstStyle/>
                    <a:p>
                      <a:pPr algn="ctr"/>
                      <a:r>
                        <a:rPr lang="en-GB" sz="1600" i="1" dirty="0" smtClean="0">
                          <a:solidFill>
                            <a:schemeClr val="tx1"/>
                          </a:solidFill>
                          <a:latin typeface="Calibri" pitchFamily="34" charset="0"/>
                          <a:cs typeface="Calibri" pitchFamily="34" charset="0"/>
                        </a:rPr>
                        <a:t>Viruses</a:t>
                      </a:r>
                      <a:endParaRPr lang="en-GB" sz="1600" dirty="0">
                        <a:solidFill>
                          <a:schemeClr val="tx1"/>
                        </a:solidFill>
                        <a:latin typeface="Calibri" pitchFamily="34" charset="0"/>
                        <a:cs typeface="Calibri"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600" i="1" dirty="0" smtClean="0">
                          <a:solidFill>
                            <a:schemeClr val="tx1"/>
                          </a:solidFill>
                          <a:latin typeface="Calibri" pitchFamily="34" charset="0"/>
                          <a:cs typeface="Calibri" pitchFamily="34" charset="0"/>
                        </a:rPr>
                        <a:t>Lost or deleted files</a:t>
                      </a:r>
                    </a:p>
                  </a:txBody>
                  <a:tcPr anchor="ctr"/>
                </a:tc>
              </a:tr>
            </a:tbl>
          </a:graphicData>
        </a:graphic>
      </p:graphicFrame>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1844824"/>
            <a:ext cx="8568952" cy="4392488"/>
          </a:xfrm>
        </p:spPr>
        <p:txBody>
          <a:bodyPr>
            <a:noAutofit/>
          </a:bodyPr>
          <a:lstStyle/>
          <a:p>
            <a:pPr marL="0" indent="0">
              <a:buNone/>
            </a:pPr>
            <a:r>
              <a:rPr lang="en-GB" sz="2000" b="1" dirty="0" smtClean="0"/>
              <a:t>COMPUTERS AND STRESS</a:t>
            </a:r>
            <a:endParaRPr lang="en-GB" sz="2000" dirty="0" smtClean="0"/>
          </a:p>
          <a:p>
            <a:pPr marL="0" indent="0">
              <a:buNone/>
            </a:pPr>
            <a:r>
              <a:rPr lang="en-GB" sz="1800" dirty="0" smtClean="0"/>
              <a:t>Stress is a major health problem, which costs the UK billions of pounds every year.  Stressed employees are more susceptible to other health problems e.g. heart disease and ulcers.  Stress, in itself, is an illness that can cause long-term absence from work.  Stress in the workplace is made worse by:</a:t>
            </a:r>
          </a:p>
          <a:p>
            <a:pPr lvl="0"/>
            <a:r>
              <a:rPr lang="en-GB" sz="1800" dirty="0" smtClean="0"/>
              <a:t>Using computers to monitor employee’s performance</a:t>
            </a:r>
          </a:p>
          <a:p>
            <a:pPr lvl="0"/>
            <a:r>
              <a:rPr lang="en-GB" sz="1800" dirty="0" smtClean="0"/>
              <a:t>“Technophobia” (the fear of computers by older staff and their concern that they will become de-skilled by the introduction of IT)</a:t>
            </a:r>
          </a:p>
          <a:p>
            <a:pPr lvl="0"/>
            <a:r>
              <a:rPr lang="en-GB" sz="1800" dirty="0" smtClean="0"/>
              <a:t>Pagers, mobile phones and laptops mean that an employee can never truly be away from the office.</a:t>
            </a:r>
          </a:p>
          <a:p>
            <a:pPr lvl="0"/>
            <a:r>
              <a:rPr lang="en-GB" sz="1800" dirty="0" smtClean="0"/>
              <a:t>“Information overload” (computers can bombard people with more information than they can assimilate)</a:t>
            </a:r>
          </a:p>
          <a:p>
            <a:pPr lvl="0"/>
            <a:r>
              <a:rPr lang="en-GB" sz="1800" dirty="0" smtClean="0"/>
              <a:t>There is some evidence that ICT workers suffer particularly from stress, possibly 			because the pace of change in ICT is so great that many feel under 				pressure to keep up with every new development.  ICT is 					blamed for many corporate failures.</a:t>
            </a:r>
          </a:p>
          <a:p>
            <a:endParaRPr lang="en-GB" sz="1800" dirty="0" smtClean="0"/>
          </a:p>
          <a:p>
            <a:pPr lvl="2"/>
            <a:endParaRPr lang="en-GB" sz="1800" dirty="0" smtClean="0"/>
          </a:p>
        </p:txBody>
      </p:sp>
      <p:sp>
        <p:nvSpPr>
          <p:cNvPr id="2" name="Title 1"/>
          <p:cNvSpPr>
            <a:spLocks noGrp="1"/>
          </p:cNvSpPr>
          <p:nvPr>
            <p:ph type="title"/>
          </p:nvPr>
        </p:nvSpPr>
        <p:spPr>
          <a:xfrm>
            <a:off x="0" y="980728"/>
            <a:ext cx="9144000" cy="504056"/>
          </a:xfrm>
        </p:spPr>
        <p:txBody>
          <a:bodyPr>
            <a:normAutofit fontScale="90000"/>
          </a:bodyPr>
          <a:lstStyle/>
          <a:p>
            <a:r>
              <a:rPr lang="en-GB" dirty="0" smtClean="0"/>
              <a:t> 1 - Working Practices (Health and Safety at Work Act (1974))</a:t>
            </a:r>
            <a:endParaRPr lang="en-US" dirty="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2844" y="661158"/>
            <a:ext cx="8858312" cy="5072098"/>
          </a:xfrm>
        </p:spPr>
        <p:txBody>
          <a:bodyPr>
            <a:noAutofit/>
          </a:bodyPr>
          <a:lstStyle/>
          <a:p>
            <a:pPr marL="269875" indent="-255588"/>
            <a:r>
              <a:rPr lang="en-GB" sz="2000" dirty="0" smtClean="0"/>
              <a:t>Communication </a:t>
            </a:r>
            <a:r>
              <a:rPr lang="en-GB" sz="2000" dirty="0"/>
              <a:t>is a vital skill for any individual. The effective use of communication and flexibility of styles is a highly desirable attribute to employers to maintain good working practice. This unit identifies the principles for effective communication and introduces learners to the interpersonal skills and attributes required within a work place and how different combinations and approaches are required for a range of job roles it also identifies the different IT tools available for safe and secure communication and exchange of information within an organisation. Learners will consider approaches and adapt the way they communicate, depending on their audience. </a:t>
            </a:r>
          </a:p>
          <a:p>
            <a:pPr marL="269875" indent="-255588"/>
            <a:r>
              <a:rPr lang="en-GB" sz="2000" dirty="0"/>
              <a:t>This unit will prepare learners to effectively use various communication channels, within a working environment and to understand what an employer expects of an individual and how to communicate effectively whilst developing their own personal development needs</a:t>
            </a:r>
            <a:r>
              <a:rPr lang="en-GB" sz="2000" dirty="0" smtClean="0"/>
              <a:t>.</a:t>
            </a:r>
          </a:p>
          <a:p>
            <a:pPr lvl="1"/>
            <a:r>
              <a:rPr lang="en-GB" sz="2000" b="1" dirty="0" smtClean="0"/>
              <a:t>Understand the personal attributes valued by employers</a:t>
            </a:r>
          </a:p>
          <a:p>
            <a:pPr lvl="1"/>
            <a:r>
              <a:rPr lang="en-GB" sz="2000" b="1" dirty="0" smtClean="0"/>
              <a:t>Understand the principles of effective communication</a:t>
            </a:r>
          </a:p>
          <a:p>
            <a:pPr lvl="1"/>
            <a:r>
              <a:rPr lang="en-GB" sz="2000" b="1" dirty="0" smtClean="0"/>
              <a:t>Be able to use IT to communicate effectively</a:t>
            </a:r>
          </a:p>
          <a:p>
            <a:pPr lvl="1"/>
            <a:r>
              <a:rPr lang="en-GB" sz="2000" b="1" dirty="0" smtClean="0"/>
              <a:t>Be able to address personal development needs</a:t>
            </a:r>
          </a:p>
          <a:p>
            <a:pPr marL="1709738" indent="-342900" algn="r">
              <a:buNone/>
            </a:pPr>
            <a:endParaRPr lang="en-GB" sz="1800" b="1" i="1" dirty="0" smtClean="0"/>
          </a:p>
          <a:p>
            <a:pPr marL="342900" indent="-342900">
              <a:buFont typeface="Wingdings" pitchFamily="2" charset="2"/>
              <a:buChar char="q"/>
            </a:pPr>
            <a:endParaRPr lang="en-GB" sz="1600" dirty="0" smtClean="0"/>
          </a:p>
        </p:txBody>
      </p:sp>
      <p:sp>
        <p:nvSpPr>
          <p:cNvPr id="2" name="Title 1"/>
          <p:cNvSpPr>
            <a:spLocks noGrp="1"/>
          </p:cNvSpPr>
          <p:nvPr>
            <p:ph type="title"/>
          </p:nvPr>
        </p:nvSpPr>
        <p:spPr>
          <a:xfrm>
            <a:off x="107504" y="116632"/>
            <a:ext cx="8928992" cy="452568"/>
          </a:xfrm>
        </p:spPr>
        <p:txBody>
          <a:bodyPr>
            <a:normAutofit fontScale="90000"/>
          </a:bodyPr>
          <a:lstStyle/>
          <a:p>
            <a:r>
              <a:rPr lang="en-GB" b="1" dirty="0" smtClean="0"/>
              <a:t> Unit </a:t>
            </a:r>
            <a:r>
              <a:rPr lang="en-GB" dirty="0" smtClean="0"/>
              <a:t>01</a:t>
            </a:r>
            <a:r>
              <a:rPr lang="en-GB" b="1" dirty="0" smtClean="0"/>
              <a:t> Scenario</a:t>
            </a:r>
            <a:endParaRPr lang="en-US" b="1"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1844824"/>
            <a:ext cx="8568952" cy="4392488"/>
          </a:xfrm>
        </p:spPr>
        <p:txBody>
          <a:bodyPr>
            <a:noAutofit/>
          </a:bodyPr>
          <a:lstStyle/>
          <a:p>
            <a:pPr marL="0" indent="0">
              <a:buNone/>
            </a:pPr>
            <a:r>
              <a:rPr lang="en-GB" sz="2000" b="1" dirty="0" smtClean="0"/>
              <a:t>STRESS</a:t>
            </a:r>
            <a:endParaRPr lang="en-GB" sz="2000" dirty="0" smtClean="0"/>
          </a:p>
          <a:p>
            <a:r>
              <a:rPr lang="en-GB" sz="1800" dirty="0" smtClean="0"/>
              <a:t>Major factor in work-related illness</a:t>
            </a:r>
          </a:p>
          <a:p>
            <a:r>
              <a:rPr lang="en-GB" sz="1800" dirty="0" smtClean="0"/>
              <a:t>Ways in which computers put pressure on workers</a:t>
            </a:r>
          </a:p>
          <a:p>
            <a:pPr lvl="1"/>
            <a:r>
              <a:rPr lang="en-GB" sz="1800" dirty="0" smtClean="0"/>
              <a:t>They may be used to monitor performance</a:t>
            </a:r>
          </a:p>
          <a:p>
            <a:pPr lvl="1"/>
            <a:r>
              <a:rPr lang="en-GB" sz="1800" dirty="0" smtClean="0"/>
              <a:t>They induce fear and panic - particularly in older people</a:t>
            </a:r>
          </a:p>
          <a:p>
            <a:pPr lvl="1"/>
            <a:r>
              <a:rPr lang="en-GB" sz="1800" dirty="0" smtClean="0"/>
              <a:t>It can be impossible to escape them </a:t>
            </a:r>
            <a:r>
              <a:rPr lang="en-GB" sz="1800" dirty="0" smtClean="0">
                <a:sym typeface="Wingdings" pitchFamily="2" charset="2"/>
              </a:rPr>
              <a:t></a:t>
            </a:r>
            <a:r>
              <a:rPr lang="en-GB" sz="1800" dirty="0" smtClean="0"/>
              <a:t> Mobile phones, modems, laptops</a:t>
            </a:r>
          </a:p>
          <a:p>
            <a:pPr lvl="1"/>
            <a:r>
              <a:rPr lang="en-GB" sz="1800" dirty="0" smtClean="0"/>
              <a:t>Information overload</a:t>
            </a:r>
          </a:p>
          <a:p>
            <a:pPr lvl="1"/>
            <a:r>
              <a:rPr lang="en-GB" sz="1800" dirty="0" smtClean="0"/>
              <a:t>Speed of development contributes to stress-related illnesses</a:t>
            </a:r>
          </a:p>
          <a:p>
            <a:pPr lvl="1"/>
            <a:endParaRPr lang="en-GB" sz="1800" dirty="0" smtClean="0"/>
          </a:p>
          <a:p>
            <a:pPr marL="0" indent="0">
              <a:buNone/>
            </a:pPr>
            <a:r>
              <a:rPr lang="en-GB" sz="2400" b="1" dirty="0" smtClean="0"/>
              <a:t>General Aches and Pains</a:t>
            </a:r>
            <a:endParaRPr lang="en-GB" sz="2400" dirty="0" smtClean="0"/>
          </a:p>
          <a:p>
            <a:pPr marL="0" indent="0">
              <a:buNone/>
            </a:pPr>
            <a:r>
              <a:rPr lang="en-GB" sz="1800" dirty="0" smtClean="0"/>
              <a:t>Workers may complain of stiff necks or back problems related to their work. The solution 	is to have the correct relationship between the positions of the keyboard the 			head and the VDU. This requires swivel mounted VDU's and adjustable 			chairs and the use of foot rests.</a:t>
            </a:r>
          </a:p>
          <a:p>
            <a:pPr marL="0" indent="0">
              <a:buNone/>
            </a:pPr>
            <a:endParaRPr lang="en-GB" sz="1800" dirty="0" smtClean="0"/>
          </a:p>
          <a:p>
            <a:pPr lvl="1"/>
            <a:endParaRPr lang="en-GB" sz="1600" dirty="0"/>
          </a:p>
        </p:txBody>
      </p:sp>
      <p:sp>
        <p:nvSpPr>
          <p:cNvPr id="2" name="Title 1"/>
          <p:cNvSpPr>
            <a:spLocks noGrp="1"/>
          </p:cNvSpPr>
          <p:nvPr>
            <p:ph type="title"/>
          </p:nvPr>
        </p:nvSpPr>
        <p:spPr>
          <a:xfrm>
            <a:off x="0" y="980728"/>
            <a:ext cx="9144000" cy="504056"/>
          </a:xfrm>
        </p:spPr>
        <p:txBody>
          <a:bodyPr>
            <a:normAutofit fontScale="90000"/>
          </a:bodyPr>
          <a:lstStyle/>
          <a:p>
            <a:r>
              <a:rPr lang="en-GB" dirty="0" smtClean="0"/>
              <a:t> 1 - Working Practices (Health and Safety at Work Act (1974))</a:t>
            </a:r>
            <a:endParaRPr lang="en-US" dirty="0"/>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844824"/>
            <a:ext cx="8784976" cy="4392488"/>
          </a:xfrm>
        </p:spPr>
        <p:txBody>
          <a:bodyPr>
            <a:noAutofit/>
          </a:bodyPr>
          <a:lstStyle/>
          <a:p>
            <a:pPr marL="0" indent="0">
              <a:buNone/>
            </a:pPr>
            <a:r>
              <a:rPr lang="en-GB" sz="2000" b="1" dirty="0" smtClean="0"/>
              <a:t>Extremely low frequency (ELF) radiation</a:t>
            </a:r>
          </a:p>
          <a:p>
            <a:pPr marL="0" indent="0">
              <a:buNone/>
            </a:pPr>
            <a:r>
              <a:rPr lang="en-GB" sz="1800" dirty="0" smtClean="0"/>
              <a:t>Radiation Hazards. Computer equipment - particularly VDU's give of electromagnetic radiation. There is particular concern that this may lead to miscarriage or birth defects when pregnant women work for long periods at a VDU screen. Again there is conflicting evidence. Employers may have a policy of offering alternative work to pregnant employees and of introduction 'low emission' monitors which are screened so that the levels of radiation emitted are less.</a:t>
            </a:r>
          </a:p>
          <a:p>
            <a:pPr marL="269875" indent="-255588">
              <a:lnSpc>
                <a:spcPct val="90000"/>
              </a:lnSpc>
            </a:pPr>
            <a:r>
              <a:rPr lang="en-GB" sz="1700" dirty="0" smtClean="0"/>
              <a:t>Exposure to ELF is an everyday occurrence </a:t>
            </a:r>
            <a:r>
              <a:rPr lang="en-GB" sz="1700" dirty="0" smtClean="0">
                <a:sym typeface="Wingdings" pitchFamily="2" charset="2"/>
              </a:rPr>
              <a:t> c</a:t>
            </a:r>
            <a:r>
              <a:rPr lang="en-GB" sz="1700" dirty="0" smtClean="0"/>
              <a:t>an occur naturally (sun / fire / magnetic effects)</a:t>
            </a:r>
          </a:p>
          <a:p>
            <a:pPr marL="269875" indent="-255588">
              <a:lnSpc>
                <a:spcPct val="90000"/>
              </a:lnSpc>
            </a:pPr>
            <a:r>
              <a:rPr lang="en-GB" sz="1700" dirty="0" smtClean="0"/>
              <a:t>Research suggests that effects of ELF are increasing</a:t>
            </a:r>
          </a:p>
          <a:p>
            <a:pPr marL="269875" indent="-255588">
              <a:lnSpc>
                <a:spcPct val="90000"/>
              </a:lnSpc>
            </a:pPr>
            <a:r>
              <a:rPr lang="en-GB" sz="1700" dirty="0" smtClean="0"/>
              <a:t>Some studies try to link ELF to early miscarriages</a:t>
            </a:r>
          </a:p>
          <a:p>
            <a:pPr marL="269875" indent="-255588">
              <a:lnSpc>
                <a:spcPct val="90000"/>
              </a:lnSpc>
            </a:pPr>
            <a:r>
              <a:rPr lang="en-GB" sz="1700" dirty="0" smtClean="0"/>
              <a:t>No clear-cut results </a:t>
            </a:r>
            <a:r>
              <a:rPr lang="en-GB" sz="1700" dirty="0" smtClean="0">
                <a:sym typeface="Wingdings" pitchFamily="2" charset="2"/>
              </a:rPr>
              <a:t> </a:t>
            </a:r>
            <a:r>
              <a:rPr lang="en-GB" sz="1700" dirty="0" smtClean="0"/>
              <a:t>There is evidence of some correlation between miscarriages and hours spent at a VDU / This could be due to other factors such as stress and workplace conditions</a:t>
            </a:r>
          </a:p>
          <a:p>
            <a:pPr marL="269875" indent="-255588">
              <a:lnSpc>
                <a:spcPct val="90000"/>
              </a:lnSpc>
            </a:pPr>
            <a:r>
              <a:rPr lang="en-GB" sz="1700" dirty="0" smtClean="0"/>
              <a:t>Ongoing controversy over mobile phones</a:t>
            </a:r>
          </a:p>
          <a:p>
            <a:pPr marL="269875" indent="-255588">
              <a:buNone/>
            </a:pPr>
            <a:endParaRPr lang="en-GB" sz="1700" dirty="0" smtClean="0"/>
          </a:p>
        </p:txBody>
      </p:sp>
      <p:sp>
        <p:nvSpPr>
          <p:cNvPr id="2" name="Title 1"/>
          <p:cNvSpPr>
            <a:spLocks noGrp="1"/>
          </p:cNvSpPr>
          <p:nvPr>
            <p:ph type="title"/>
          </p:nvPr>
        </p:nvSpPr>
        <p:spPr>
          <a:xfrm>
            <a:off x="0" y="980728"/>
            <a:ext cx="9144000" cy="504056"/>
          </a:xfrm>
        </p:spPr>
        <p:txBody>
          <a:bodyPr>
            <a:normAutofit fontScale="90000"/>
          </a:bodyPr>
          <a:lstStyle/>
          <a:p>
            <a:r>
              <a:rPr lang="en-GB" dirty="0" smtClean="0"/>
              <a:t> 1 - Working Practices (Health and Safety at Work Act (1974))</a:t>
            </a:r>
            <a:endParaRPr lang="en-US" dirty="0"/>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123" name="Content Placeholder 2"/>
          <p:cNvSpPr>
            <a:spLocks noGrp="1"/>
          </p:cNvSpPr>
          <p:nvPr>
            <p:ph idx="1"/>
          </p:nvPr>
        </p:nvSpPr>
        <p:spPr>
          <a:xfrm>
            <a:off x="285720" y="1844824"/>
            <a:ext cx="8501122" cy="4493146"/>
          </a:xfrm>
        </p:spPr>
        <p:txBody>
          <a:bodyPr>
            <a:normAutofit/>
          </a:bodyPr>
          <a:lstStyle/>
          <a:p>
            <a:pPr marL="0" indent="0">
              <a:buNone/>
            </a:pPr>
            <a:r>
              <a:rPr lang="en-GB" sz="2000" b="1" dirty="0" smtClean="0"/>
              <a:t>Physical Prevention</a:t>
            </a:r>
          </a:p>
          <a:p>
            <a:r>
              <a:rPr lang="en-GB" sz="1800" dirty="0" smtClean="0"/>
              <a:t>General precautions to avoid musculoskeletal problems include:</a:t>
            </a:r>
          </a:p>
          <a:p>
            <a:r>
              <a:rPr lang="en-GB" sz="1800" dirty="0" smtClean="0"/>
              <a:t>Taking regular breaks from working at your computer a few minutes at least once an hour</a:t>
            </a:r>
          </a:p>
          <a:p>
            <a:r>
              <a:rPr lang="en-GB" sz="1800" dirty="0" smtClean="0"/>
              <a:t>Alternating work tasks</a:t>
            </a:r>
          </a:p>
          <a:p>
            <a:r>
              <a:rPr lang="en-GB" sz="1800" dirty="0" smtClean="0"/>
              <a:t>Regular stretching to relax your body</a:t>
            </a:r>
          </a:p>
          <a:p>
            <a:r>
              <a:rPr lang="en-GB" sz="1800" dirty="0" smtClean="0"/>
              <a:t>Using equipment such as footrests, wrist rests and document holders if you need to</a:t>
            </a:r>
          </a:p>
          <a:p>
            <a:r>
              <a:rPr lang="en-GB" sz="1800" dirty="0" smtClean="0"/>
              <a:t>Keeping your mouse and keyboard at the same level</a:t>
            </a:r>
          </a:p>
          <a:p>
            <a:r>
              <a:rPr lang="en-GB" sz="1800" dirty="0" smtClean="0"/>
              <a:t>Avoiding gripping your mouse too tightly hold the mouse lightly and click gently</a:t>
            </a:r>
          </a:p>
          <a:p>
            <a:r>
              <a:rPr lang="en-GB" sz="1800" dirty="0" smtClean="0"/>
              <a:t>Familiarise yourself with keyboard shortcuts for applications you regularly use (to avoid overusing the mouse)</a:t>
            </a:r>
            <a:endParaRPr lang="en-GB" sz="1800" dirty="0"/>
          </a:p>
        </p:txBody>
      </p:sp>
      <p:sp>
        <p:nvSpPr>
          <p:cNvPr id="5122" name="Title 1"/>
          <p:cNvSpPr>
            <a:spLocks noGrp="1"/>
          </p:cNvSpPr>
          <p:nvPr>
            <p:ph type="title"/>
          </p:nvPr>
        </p:nvSpPr>
        <p:spPr>
          <a:xfrm>
            <a:off x="0" y="971873"/>
            <a:ext cx="9144000" cy="512911"/>
          </a:xfrm>
        </p:spPr>
        <p:txBody>
          <a:bodyPr>
            <a:noAutofit/>
          </a:bodyPr>
          <a:lstStyle/>
          <a:p>
            <a:r>
              <a:rPr lang="en-GB" sz="4000" dirty="0" smtClean="0"/>
              <a:t> 1 - Working Practices (Health and Safety at Work Act (1974))</a:t>
            </a: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123" name="Content Placeholder 2"/>
          <p:cNvSpPr>
            <a:spLocks noGrp="1"/>
          </p:cNvSpPr>
          <p:nvPr>
            <p:ph idx="1"/>
          </p:nvPr>
        </p:nvSpPr>
        <p:spPr>
          <a:xfrm>
            <a:off x="285720" y="1772816"/>
            <a:ext cx="8501122" cy="4608512"/>
          </a:xfrm>
        </p:spPr>
        <p:txBody>
          <a:bodyPr>
            <a:normAutofit/>
          </a:bodyPr>
          <a:lstStyle/>
          <a:p>
            <a:pPr marL="0" indent="0">
              <a:buNone/>
            </a:pPr>
            <a:r>
              <a:rPr lang="en-GB" sz="2000" b="1" dirty="0" smtClean="0"/>
              <a:t>Technological Precautions</a:t>
            </a:r>
          </a:p>
          <a:p>
            <a:pPr marL="0" indent="0">
              <a:buNone/>
            </a:pPr>
            <a:r>
              <a:rPr lang="en-GB" sz="1800" i="1" dirty="0" smtClean="0"/>
              <a:t>Consideration can be take over the location and position of your physical environment including:</a:t>
            </a:r>
          </a:p>
          <a:p>
            <a:pPr fontAlgn="auto">
              <a:spcAft>
                <a:spcPts val="0"/>
              </a:spcAft>
              <a:buFont typeface="Arial" pitchFamily="34" charset="0"/>
              <a:buChar char="•"/>
              <a:defRPr/>
            </a:pPr>
            <a:r>
              <a:rPr lang="en-GB" sz="1800" i="1" dirty="0" smtClean="0"/>
              <a:t>Keyboards</a:t>
            </a:r>
          </a:p>
          <a:p>
            <a:pPr fontAlgn="auto">
              <a:spcAft>
                <a:spcPts val="0"/>
              </a:spcAft>
              <a:buFont typeface="Arial" pitchFamily="34" charset="0"/>
              <a:buChar char="•"/>
              <a:defRPr/>
            </a:pPr>
            <a:r>
              <a:rPr lang="en-GB" sz="1800" i="1" dirty="0" smtClean="0"/>
              <a:t>Chairs</a:t>
            </a:r>
          </a:p>
          <a:p>
            <a:pPr fontAlgn="auto">
              <a:spcAft>
                <a:spcPts val="0"/>
              </a:spcAft>
              <a:buFont typeface="Arial" pitchFamily="34" charset="0"/>
              <a:buChar char="•"/>
              <a:defRPr/>
            </a:pPr>
            <a:r>
              <a:rPr lang="en-GB" sz="1800" i="1" dirty="0" smtClean="0"/>
              <a:t>Monitors</a:t>
            </a:r>
          </a:p>
          <a:p>
            <a:pPr fontAlgn="auto">
              <a:spcAft>
                <a:spcPts val="0"/>
              </a:spcAft>
              <a:buFont typeface="Arial" pitchFamily="34" charset="0"/>
              <a:buChar char="•"/>
              <a:defRPr/>
            </a:pPr>
            <a:r>
              <a:rPr lang="en-GB" sz="1800" i="1" dirty="0" err="1" smtClean="0"/>
              <a:t>Deskspace</a:t>
            </a:r>
            <a:endParaRPr lang="en-GB" sz="1800" i="1" dirty="0" smtClean="0"/>
          </a:p>
          <a:p>
            <a:pPr fontAlgn="auto">
              <a:spcAft>
                <a:spcPts val="0"/>
              </a:spcAft>
              <a:buFont typeface="Arial" pitchFamily="34" charset="0"/>
              <a:buChar char="•"/>
              <a:defRPr/>
            </a:pPr>
            <a:r>
              <a:rPr lang="en-GB" sz="1800" i="1" dirty="0" smtClean="0"/>
              <a:t>Mouse</a:t>
            </a:r>
          </a:p>
          <a:p>
            <a:pPr fontAlgn="auto">
              <a:spcAft>
                <a:spcPts val="0"/>
              </a:spcAft>
              <a:buFont typeface="Arial" pitchFamily="34" charset="0"/>
              <a:buChar char="•"/>
              <a:defRPr/>
            </a:pPr>
            <a:r>
              <a:rPr lang="en-GB" sz="1800" i="1" dirty="0" smtClean="0"/>
              <a:t>Physical environment</a:t>
            </a:r>
          </a:p>
        </p:txBody>
      </p:sp>
      <p:sp>
        <p:nvSpPr>
          <p:cNvPr id="5122" name="Title 1"/>
          <p:cNvSpPr>
            <a:spLocks noGrp="1"/>
          </p:cNvSpPr>
          <p:nvPr>
            <p:ph type="title"/>
          </p:nvPr>
        </p:nvSpPr>
        <p:spPr>
          <a:xfrm>
            <a:off x="0" y="971873"/>
            <a:ext cx="9144000" cy="512911"/>
          </a:xfrm>
        </p:spPr>
        <p:txBody>
          <a:bodyPr>
            <a:noAutofit/>
          </a:bodyPr>
          <a:lstStyle/>
          <a:p>
            <a:r>
              <a:rPr lang="en-GB" sz="4000" dirty="0" smtClean="0"/>
              <a:t> 1 - Working Practices (Health and Safety at Work Act (1974))</a:t>
            </a: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1916832"/>
            <a:ext cx="8568952" cy="4320480"/>
          </a:xfrm>
        </p:spPr>
        <p:txBody>
          <a:bodyPr>
            <a:normAutofit/>
          </a:bodyPr>
          <a:lstStyle/>
          <a:p>
            <a:pPr marL="0" indent="0">
              <a:buNone/>
            </a:pPr>
            <a:r>
              <a:rPr lang="en-GB" sz="2000" b="1" dirty="0" smtClean="0"/>
              <a:t>The Ergonomic Environment</a:t>
            </a:r>
          </a:p>
          <a:p>
            <a:pPr marL="0" indent="0">
              <a:buNone/>
            </a:pPr>
            <a:r>
              <a:rPr lang="en-US" sz="1800" dirty="0" smtClean="0"/>
              <a:t>Ergonomics refers to the design and functionality of the environment, and encompasses the entire range of environmental factors. Employers must give consideration to:</a:t>
            </a:r>
          </a:p>
          <a:p>
            <a:pPr>
              <a:lnSpc>
                <a:spcPct val="90000"/>
              </a:lnSpc>
            </a:pPr>
            <a:r>
              <a:rPr lang="en-GB" sz="1800" dirty="0" smtClean="0"/>
              <a:t>Lighting: office well lit, with blinds</a:t>
            </a:r>
          </a:p>
          <a:p>
            <a:pPr>
              <a:lnSpc>
                <a:spcPct val="90000"/>
              </a:lnSpc>
            </a:pPr>
            <a:r>
              <a:rPr lang="en-GB" sz="1800" dirty="0" smtClean="0"/>
              <a:t>Furniture: chairs of adjustable height, with tilting backrest, </a:t>
            </a:r>
            <a:r>
              <a:rPr lang="en-GB" sz="1800" dirty="0" err="1" smtClean="0"/>
              <a:t>swiveling</a:t>
            </a:r>
            <a:r>
              <a:rPr lang="en-GB" sz="1800" dirty="0" smtClean="0"/>
              <a:t> on five-point base</a:t>
            </a:r>
          </a:p>
          <a:p>
            <a:pPr>
              <a:lnSpc>
                <a:spcPct val="90000"/>
              </a:lnSpc>
            </a:pPr>
            <a:r>
              <a:rPr lang="en-GB" sz="1800" dirty="0" smtClean="0"/>
              <a:t>Work space: combination of chair, desk, computer, accessories, lighting, heating and ventilation all contribute to overall well-being</a:t>
            </a:r>
          </a:p>
          <a:p>
            <a:pPr>
              <a:lnSpc>
                <a:spcPct val="90000"/>
              </a:lnSpc>
            </a:pPr>
            <a:r>
              <a:rPr lang="en-GB" sz="1800" dirty="0" smtClean="0"/>
              <a:t>Noise: e.g. noisy printers relocated</a:t>
            </a:r>
          </a:p>
          <a:p>
            <a:pPr>
              <a:lnSpc>
                <a:spcPct val="90000"/>
              </a:lnSpc>
            </a:pPr>
            <a:r>
              <a:rPr lang="en-GB" sz="1800" dirty="0" smtClean="0"/>
              <a:t>Hardware: screen must tilt and swivel and be flicker-free, the keyboard separately attached</a:t>
            </a:r>
          </a:p>
          <a:p>
            <a:pPr>
              <a:lnSpc>
                <a:spcPct val="90000"/>
              </a:lnSpc>
            </a:pPr>
            <a:r>
              <a:rPr lang="en-GB" sz="1800" dirty="0" smtClean="0"/>
              <a:t>Software: should facilitate task, be easy to use and adaptable to user’s experience</a:t>
            </a:r>
            <a:endParaRPr lang="en-GB" sz="1800" dirty="0"/>
          </a:p>
        </p:txBody>
      </p:sp>
      <p:sp>
        <p:nvSpPr>
          <p:cNvPr id="2" name="Title 1"/>
          <p:cNvSpPr>
            <a:spLocks noGrp="1"/>
          </p:cNvSpPr>
          <p:nvPr>
            <p:ph type="title"/>
          </p:nvPr>
        </p:nvSpPr>
        <p:spPr>
          <a:xfrm>
            <a:off x="0" y="980728"/>
            <a:ext cx="9144000" cy="504056"/>
          </a:xfrm>
        </p:spPr>
        <p:txBody>
          <a:bodyPr>
            <a:normAutofit fontScale="90000"/>
          </a:bodyPr>
          <a:lstStyle/>
          <a:p>
            <a:r>
              <a:rPr lang="en-GB" dirty="0" smtClean="0"/>
              <a:t> 1 - Working Practices (Health and Safety at Work Act (1974))</a:t>
            </a:r>
            <a:endParaRPr lang="en-US" dirty="0"/>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772816"/>
            <a:ext cx="8568952" cy="3672408"/>
          </a:xfrm>
        </p:spPr>
        <p:txBody>
          <a:bodyPr>
            <a:noAutofit/>
          </a:bodyPr>
          <a:lstStyle/>
          <a:p>
            <a:pPr marL="365125" indent="-365125">
              <a:buNone/>
            </a:pPr>
            <a:r>
              <a:rPr lang="en-GB" sz="2000" b="1" dirty="0" smtClean="0"/>
              <a:t>The Ergonomic Environment</a:t>
            </a:r>
          </a:p>
          <a:p>
            <a:pPr marL="365125" indent="-365125">
              <a:buNone/>
            </a:pPr>
            <a:endParaRPr lang="en-GB" sz="2000" b="1" dirty="0" smtClean="0"/>
          </a:p>
          <a:p>
            <a:pPr marL="365125" indent="-365125">
              <a:buNone/>
            </a:pPr>
            <a:endParaRPr lang="en-GB" sz="2000" b="1" dirty="0" smtClean="0"/>
          </a:p>
          <a:p>
            <a:pPr marL="365125" indent="-365125">
              <a:buNone/>
            </a:pPr>
            <a:endParaRPr lang="en-GB" sz="2000" b="1" dirty="0" smtClean="0"/>
          </a:p>
          <a:p>
            <a:pPr marL="365125" indent="-365125">
              <a:buNone/>
            </a:pPr>
            <a:endParaRPr lang="en-GB" sz="2000" b="1" dirty="0" smtClean="0"/>
          </a:p>
          <a:p>
            <a:pPr marL="365125" indent="-365125">
              <a:buNone/>
            </a:pPr>
            <a:endParaRPr lang="en-GB" sz="2000" b="1" dirty="0" smtClean="0"/>
          </a:p>
          <a:p>
            <a:pPr marL="365125" indent="-365125">
              <a:buNone/>
            </a:pPr>
            <a:endParaRPr lang="en-GB" sz="2000" b="1" dirty="0" smtClean="0"/>
          </a:p>
          <a:p>
            <a:pPr marL="365125" indent="-365125">
              <a:buNone/>
            </a:pPr>
            <a:endParaRPr lang="en-GB" sz="2000" b="1" dirty="0" smtClean="0"/>
          </a:p>
          <a:p>
            <a:pPr marL="365125" indent="-365125">
              <a:buNone/>
            </a:pPr>
            <a:endParaRPr lang="en-GB" sz="2000" b="1" dirty="0" smtClean="0"/>
          </a:p>
          <a:p>
            <a:pPr marL="365125" indent="-365125">
              <a:buNone/>
            </a:pPr>
            <a:endParaRPr lang="en-GB" sz="2800" b="1" dirty="0" smtClean="0"/>
          </a:p>
          <a:p>
            <a:pPr marL="365125" indent="-365125">
              <a:buNone/>
            </a:pPr>
            <a:endParaRPr lang="en-GB" sz="2000" b="1" dirty="0" smtClean="0"/>
          </a:p>
          <a:p>
            <a:pPr marL="365125" indent="-365125" algn="r">
              <a:buNone/>
            </a:pPr>
            <a:r>
              <a:rPr lang="en-GB" sz="1800" b="1" i="1" dirty="0" smtClean="0"/>
              <a:t>For additional information about the needs of ergonomics, </a:t>
            </a:r>
            <a:r>
              <a:rPr lang="en-GB" sz="1800" b="1" i="1" dirty="0" smtClean="0">
                <a:hlinkClick r:id="" action="ppaction://hlinkshowjump?jump=nextslide"/>
              </a:rPr>
              <a:t>click below</a:t>
            </a:r>
            <a:endParaRPr lang="en-GB" sz="1800" b="1" i="1" dirty="0" smtClean="0"/>
          </a:p>
        </p:txBody>
      </p:sp>
      <p:sp>
        <p:nvSpPr>
          <p:cNvPr id="2" name="Title 1"/>
          <p:cNvSpPr>
            <a:spLocks noGrp="1"/>
          </p:cNvSpPr>
          <p:nvPr>
            <p:ph type="title"/>
          </p:nvPr>
        </p:nvSpPr>
        <p:spPr>
          <a:xfrm>
            <a:off x="0" y="980728"/>
            <a:ext cx="9144000" cy="504056"/>
          </a:xfrm>
        </p:spPr>
        <p:txBody>
          <a:bodyPr>
            <a:normAutofit fontScale="90000"/>
          </a:bodyPr>
          <a:lstStyle/>
          <a:p>
            <a:r>
              <a:rPr lang="en-GB" dirty="0" smtClean="0"/>
              <a:t> 1 - Working Practices (Health and Safety at Work Act (1974))</a:t>
            </a:r>
            <a:endParaRPr lang="en-US" dirty="0"/>
          </a:p>
        </p:txBody>
      </p:sp>
      <p:pic>
        <p:nvPicPr>
          <p:cNvPr id="47106" name="Picture 2"/>
          <p:cNvPicPr>
            <a:picLocks noChangeAspect="1" noChangeArrowheads="1"/>
          </p:cNvPicPr>
          <p:nvPr/>
        </p:nvPicPr>
        <p:blipFill>
          <a:blip r:embed="rId3" cstate="print">
            <a:clrChange>
              <a:clrFrom>
                <a:srgbClr val="FFFFFF"/>
              </a:clrFrom>
              <a:clrTo>
                <a:srgbClr val="FFFFFF">
                  <a:alpha val="0"/>
                </a:srgbClr>
              </a:clrTo>
            </a:clrChange>
          </a:blip>
          <a:srcRect l="7969" t="12870" r="7573" b="10000"/>
          <a:stretch>
            <a:fillRect/>
          </a:stretch>
        </p:blipFill>
        <p:spPr bwMode="auto">
          <a:xfrm>
            <a:off x="205295" y="2060848"/>
            <a:ext cx="8831201" cy="403244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772816"/>
            <a:ext cx="8712968" cy="4320480"/>
          </a:xfrm>
        </p:spPr>
        <p:txBody>
          <a:bodyPr>
            <a:noAutofit/>
          </a:bodyPr>
          <a:lstStyle/>
          <a:p>
            <a:pPr marL="365125" indent="-365125">
              <a:buNone/>
            </a:pPr>
            <a:r>
              <a:rPr lang="en-GB" sz="2000" b="1" dirty="0" smtClean="0"/>
              <a:t>The Ergonomic Environment</a:t>
            </a:r>
            <a:endParaRPr lang="en-GB" sz="2000" dirty="0" smtClean="0"/>
          </a:p>
          <a:p>
            <a:pPr marL="0" indent="0">
              <a:buNone/>
            </a:pPr>
            <a:r>
              <a:rPr lang="en-US" sz="1800" dirty="0" smtClean="0"/>
              <a:t>Employers, including schools and universities, are obliged to carry out a risk assessment of all workstations and reduce risks to "the lowest extent reasonably practicable". NB: Workstations which will be used by more than one person - such as in libraries or classrooms - must be flexible enough to meet different people's needs. For example, they must be adaptable to suit people of varying heights. </a:t>
            </a:r>
            <a:endParaRPr lang="en-GB" sz="1800" dirty="0" smtClean="0"/>
          </a:p>
          <a:p>
            <a:pPr marL="0" indent="0">
              <a:buNone/>
            </a:pPr>
            <a:endParaRPr lang="en-US" sz="1800" b="1" dirty="0" smtClean="0"/>
          </a:p>
          <a:p>
            <a:pPr marL="0" indent="0">
              <a:buNone/>
            </a:pPr>
            <a:r>
              <a:rPr lang="en-US" sz="1800" b="1" dirty="0" smtClean="0"/>
              <a:t>Desk </a:t>
            </a:r>
            <a:r>
              <a:rPr lang="en-US" sz="1800" b="1" dirty="0" smtClean="0">
                <a:sym typeface="Wingdings" pitchFamily="2" charset="2"/>
              </a:rPr>
              <a:t> </a:t>
            </a:r>
            <a:r>
              <a:rPr lang="en-US" sz="1800" dirty="0" smtClean="0"/>
              <a:t>The desk or table must be large enough to allow the monitors, keyboard etc to be correctly positioned. </a:t>
            </a:r>
          </a:p>
          <a:p>
            <a:pPr marL="342900" indent="-342900"/>
            <a:r>
              <a:rPr lang="en-US" sz="1800" dirty="0" smtClean="0"/>
              <a:t>Surface should be in a matt finish, to avoid reflective glare</a:t>
            </a:r>
          </a:p>
          <a:p>
            <a:pPr marL="342900" indent="-342900"/>
            <a:r>
              <a:rPr lang="en-US" sz="1800" dirty="0" smtClean="0"/>
              <a:t>In general desks used for computer-based work need to be larger than traditional desks</a:t>
            </a:r>
          </a:p>
          <a:p>
            <a:pPr marL="342900" indent="-342900"/>
            <a:r>
              <a:rPr lang="en-US" sz="1800" dirty="0" smtClean="0"/>
              <a:t>Should also be low enough to allow you to keep your forearms horizontal or sloping downwards slightly and high enough to allow your thighs underneath it</a:t>
            </a:r>
          </a:p>
          <a:p>
            <a:pPr marL="1981200" indent="-342900"/>
            <a:r>
              <a:rPr lang="en-US" sz="1800" dirty="0" smtClean="0"/>
              <a:t>Elbows should be at an angle of at least 90 degrees when sitting at it, 	and your arms should not be extended in front of you</a:t>
            </a:r>
            <a:endParaRPr lang="en-GB" sz="1800" dirty="0" smtClean="0"/>
          </a:p>
        </p:txBody>
      </p:sp>
      <p:sp>
        <p:nvSpPr>
          <p:cNvPr id="2" name="Title 1"/>
          <p:cNvSpPr>
            <a:spLocks noGrp="1"/>
          </p:cNvSpPr>
          <p:nvPr>
            <p:ph type="title"/>
          </p:nvPr>
        </p:nvSpPr>
        <p:spPr>
          <a:xfrm>
            <a:off x="0" y="980728"/>
            <a:ext cx="9144000" cy="504056"/>
          </a:xfrm>
        </p:spPr>
        <p:txBody>
          <a:bodyPr>
            <a:normAutofit fontScale="90000"/>
          </a:bodyPr>
          <a:lstStyle/>
          <a:p>
            <a:r>
              <a:rPr lang="en-GB" dirty="0" smtClean="0"/>
              <a:t> 1 - Working Practices (Health and Safety at Work Act (1974))</a:t>
            </a:r>
            <a:endParaRPr lang="en-US" dirty="0"/>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772816"/>
            <a:ext cx="8712968" cy="4320480"/>
          </a:xfrm>
        </p:spPr>
        <p:txBody>
          <a:bodyPr>
            <a:noAutofit/>
          </a:bodyPr>
          <a:lstStyle/>
          <a:p>
            <a:pPr marL="365125" indent="-365125">
              <a:buNone/>
            </a:pPr>
            <a:r>
              <a:rPr lang="en-GB" sz="2000" b="1" dirty="0" smtClean="0"/>
              <a:t>The Ergonomic Environment</a:t>
            </a:r>
            <a:endParaRPr lang="en-GB" sz="2000" dirty="0" smtClean="0"/>
          </a:p>
          <a:p>
            <a:pPr marL="0" indent="0">
              <a:buNone/>
            </a:pPr>
            <a:r>
              <a:rPr lang="en-US" sz="1800" b="1" dirty="0" smtClean="0"/>
              <a:t>Chair </a:t>
            </a:r>
            <a:r>
              <a:rPr lang="en-US" sz="1800" b="1" dirty="0" smtClean="0">
                <a:sym typeface="Wingdings" pitchFamily="2" charset="2"/>
              </a:rPr>
              <a:t> </a:t>
            </a:r>
            <a:r>
              <a:rPr lang="en-US" sz="1800" dirty="0" smtClean="0"/>
              <a:t>This should be high enough to allow you to sit comfortably over the keyboard. </a:t>
            </a:r>
          </a:p>
          <a:p>
            <a:pPr marL="342900" indent="-342900"/>
            <a:r>
              <a:rPr lang="en-US" sz="1800" dirty="0" smtClean="0"/>
              <a:t>Should swivel: five castors will ensure that it is stable. The seat must be adjustable in height, and the backrest must be adjustable backwards and forwards as well as up and down. </a:t>
            </a:r>
          </a:p>
          <a:p>
            <a:pPr marL="342900" indent="-342900"/>
            <a:r>
              <a:rPr lang="en-US" sz="1800" dirty="0" smtClean="0"/>
              <a:t>Backrest must be firm against your back</a:t>
            </a:r>
          </a:p>
          <a:p>
            <a:pPr marL="342900" indent="-342900"/>
            <a:r>
              <a:rPr lang="en-US" sz="1800" dirty="0" smtClean="0"/>
              <a:t>You should not lean back, but sit upright with the back supporting you</a:t>
            </a:r>
          </a:p>
          <a:p>
            <a:pPr marL="342900" indent="-342900"/>
            <a:r>
              <a:rPr lang="en-US" sz="1800" dirty="0" smtClean="0"/>
              <a:t>If the chair has arms, these must allow you to get close enough to the desk and still be able to swivel the chair; however, arms are unnecessary and in many cases make a chair unsuited to computer work</a:t>
            </a:r>
          </a:p>
          <a:p>
            <a:pPr marL="342900" indent="-342900"/>
            <a:r>
              <a:rPr lang="en-US" sz="1800" dirty="0" smtClean="0"/>
              <a:t>Some experts believe the chair's seat should be tilted forwards, throwing the weight on to your feet which must be flat on the floor. If your feet do not reach the floor comfortably, you must have a footrest </a:t>
            </a:r>
            <a:r>
              <a:rPr lang="en-US" sz="1800" dirty="0" smtClean="0">
                <a:sym typeface="Wingdings" pitchFamily="2" charset="2"/>
              </a:rPr>
              <a:t> </a:t>
            </a:r>
            <a:r>
              <a:rPr lang="en-US" sz="1800" dirty="0" smtClean="0"/>
              <a:t>Specialist footrests are available</a:t>
            </a:r>
          </a:p>
          <a:p>
            <a:pPr marL="2335213" indent="-342900"/>
            <a:r>
              <a:rPr lang="en-US" sz="1800" dirty="0" smtClean="0"/>
              <a:t>You should not wear high heels while using the computer</a:t>
            </a:r>
            <a:endParaRPr lang="en-GB" sz="1800" dirty="0" smtClean="0"/>
          </a:p>
        </p:txBody>
      </p:sp>
      <p:sp>
        <p:nvSpPr>
          <p:cNvPr id="2" name="Title 1"/>
          <p:cNvSpPr>
            <a:spLocks noGrp="1"/>
          </p:cNvSpPr>
          <p:nvPr>
            <p:ph type="title"/>
          </p:nvPr>
        </p:nvSpPr>
        <p:spPr>
          <a:xfrm>
            <a:off x="0" y="980728"/>
            <a:ext cx="9144000" cy="504056"/>
          </a:xfrm>
        </p:spPr>
        <p:txBody>
          <a:bodyPr>
            <a:normAutofit fontScale="90000"/>
          </a:bodyPr>
          <a:lstStyle/>
          <a:p>
            <a:r>
              <a:rPr lang="en-GB" dirty="0" smtClean="0"/>
              <a:t> 1 - Working Practices (Health and Safety at Work Act (1974))</a:t>
            </a:r>
            <a:endParaRPr lang="en-US" dirty="0"/>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772816"/>
            <a:ext cx="8712968" cy="4320480"/>
          </a:xfrm>
        </p:spPr>
        <p:txBody>
          <a:bodyPr>
            <a:noAutofit/>
          </a:bodyPr>
          <a:lstStyle/>
          <a:p>
            <a:pPr marL="365125" indent="-365125">
              <a:buNone/>
            </a:pPr>
            <a:r>
              <a:rPr lang="en-GB" sz="2000" b="1" dirty="0" smtClean="0"/>
              <a:t>The Ergonomic Environment</a:t>
            </a:r>
            <a:endParaRPr lang="en-GB" sz="2000" dirty="0" smtClean="0"/>
          </a:p>
          <a:p>
            <a:pPr marL="0" indent="0">
              <a:buNone/>
            </a:pPr>
            <a:r>
              <a:rPr lang="en-US" sz="1800" b="1" dirty="0" smtClean="0"/>
              <a:t>Keyboard </a:t>
            </a:r>
            <a:r>
              <a:rPr lang="en-US" sz="1800" b="1" dirty="0" smtClean="0">
                <a:sym typeface="Wingdings" pitchFamily="2" charset="2"/>
              </a:rPr>
              <a:t> </a:t>
            </a:r>
            <a:r>
              <a:rPr lang="en-US" sz="1800" dirty="0" smtClean="0"/>
              <a:t>The keyboard should have a matt finished surface to avoid reflective glare. </a:t>
            </a:r>
          </a:p>
          <a:p>
            <a:pPr marL="342900" indent="-342900"/>
            <a:r>
              <a:rPr lang="en-US" sz="1800" dirty="0" smtClean="0"/>
              <a:t>Should be separate from the monitor and easily adjustable, with clearly marked keys </a:t>
            </a:r>
          </a:p>
          <a:p>
            <a:pPr marL="342900" indent="-342900"/>
            <a:r>
              <a:rPr lang="en-US" sz="1800" dirty="0" smtClean="0"/>
              <a:t>Should be easy to use - for example, keys should not stick - and the desk should be large enough to allow adequate space in front of it to position your hands properly</a:t>
            </a:r>
            <a:endParaRPr lang="en-GB" sz="1800" dirty="0" smtClean="0"/>
          </a:p>
          <a:p>
            <a:pPr marL="0" indent="0">
              <a:buNone/>
            </a:pPr>
            <a:endParaRPr lang="en-US" sz="1800" b="1" dirty="0" smtClean="0"/>
          </a:p>
          <a:p>
            <a:pPr marL="0" indent="0">
              <a:buNone/>
            </a:pPr>
            <a:r>
              <a:rPr lang="en-US" sz="1800" b="1" dirty="0" smtClean="0"/>
              <a:t>Monitor </a:t>
            </a:r>
            <a:r>
              <a:rPr lang="en-US" sz="1800" b="1" dirty="0" smtClean="0">
                <a:sym typeface="Wingdings" pitchFamily="2" charset="2"/>
              </a:rPr>
              <a:t> </a:t>
            </a:r>
            <a:r>
              <a:rPr lang="en-US" sz="1800" dirty="0" smtClean="0"/>
              <a:t>The screen(s) should have easily adjustable brightness and contrast controls and be easy to tilt or swivel. </a:t>
            </a:r>
          </a:p>
          <a:p>
            <a:pPr marL="342900" indent="-342900"/>
            <a:r>
              <a:rPr lang="en-US" sz="1800" dirty="0" smtClean="0"/>
              <a:t>There should be no reflective glare; some models will benefit by fitting an additional anti-glare screen (these are very cheap)</a:t>
            </a:r>
          </a:p>
          <a:p>
            <a:pPr marL="342900" indent="-342900"/>
            <a:r>
              <a:rPr lang="en-US" sz="1800" dirty="0" smtClean="0"/>
              <a:t>Make sure that you sit far enough away from the monitor(s) you are using; most people's natural distance for comfortable vision is 20-24 inches</a:t>
            </a:r>
          </a:p>
          <a:p>
            <a:pPr marL="1162050" indent="-342900"/>
            <a:r>
              <a:rPr lang="en-US" sz="1800" dirty="0" smtClean="0"/>
              <a:t>If the table supporting your computer is too narrow to allow this, it is breaking 	the Regulations</a:t>
            </a:r>
            <a:endParaRPr lang="en-GB" sz="1800" dirty="0" smtClean="0"/>
          </a:p>
        </p:txBody>
      </p:sp>
      <p:sp>
        <p:nvSpPr>
          <p:cNvPr id="2" name="Title 1"/>
          <p:cNvSpPr>
            <a:spLocks noGrp="1"/>
          </p:cNvSpPr>
          <p:nvPr>
            <p:ph type="title"/>
          </p:nvPr>
        </p:nvSpPr>
        <p:spPr>
          <a:xfrm>
            <a:off x="0" y="980728"/>
            <a:ext cx="9144000" cy="504056"/>
          </a:xfrm>
        </p:spPr>
        <p:txBody>
          <a:bodyPr>
            <a:normAutofit fontScale="90000"/>
          </a:bodyPr>
          <a:lstStyle/>
          <a:p>
            <a:r>
              <a:rPr lang="en-GB" dirty="0" smtClean="0"/>
              <a:t> 1 - Working Practices (Health and Safety at Work Act (1974))</a:t>
            </a:r>
            <a:endParaRPr lang="en-US" dirty="0"/>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772816"/>
            <a:ext cx="8712968" cy="4320480"/>
          </a:xfrm>
        </p:spPr>
        <p:txBody>
          <a:bodyPr>
            <a:noAutofit/>
          </a:bodyPr>
          <a:lstStyle/>
          <a:p>
            <a:pPr marL="365125" indent="-365125">
              <a:buNone/>
            </a:pPr>
            <a:r>
              <a:rPr lang="en-GB" sz="2000" b="1" dirty="0" smtClean="0"/>
              <a:t>The Ergonomic Environment</a:t>
            </a:r>
            <a:endParaRPr lang="en-GB" sz="2000" dirty="0" smtClean="0"/>
          </a:p>
          <a:p>
            <a:pPr marL="0" indent="0">
              <a:buNone/>
            </a:pPr>
            <a:r>
              <a:rPr lang="en-US" sz="1800" b="1" dirty="0" smtClean="0"/>
              <a:t>Lighting </a:t>
            </a:r>
            <a:r>
              <a:rPr lang="en-US" sz="1800" b="1" dirty="0" smtClean="0">
                <a:sym typeface="Wingdings" pitchFamily="2" charset="2"/>
              </a:rPr>
              <a:t></a:t>
            </a:r>
            <a:r>
              <a:rPr lang="en-US" sz="1800" b="1" dirty="0" smtClean="0"/>
              <a:t> </a:t>
            </a:r>
            <a:r>
              <a:rPr lang="en-US" sz="1800" dirty="0" smtClean="0"/>
              <a:t>Lighting should be appropriate for all editing tasks performed at the workstation, e.g. reading the screen, keyboard work, referring to paperwork etc… </a:t>
            </a:r>
          </a:p>
          <a:p>
            <a:pPr marL="342900" indent="-342900"/>
            <a:r>
              <a:rPr lang="en-US" sz="1800" dirty="0" smtClean="0"/>
              <a:t>Must not cause glare or reflections on the monitor(s)</a:t>
            </a:r>
          </a:p>
          <a:p>
            <a:pPr marL="342900" indent="-342900"/>
            <a:r>
              <a:rPr lang="en-US" sz="1800" dirty="0" smtClean="0"/>
              <a:t>Workstation should be positioned in order to reduce glare and reflections to a minimum, and if necessary windows must have blinds to keep out direct light and overhead lights should have diffusers</a:t>
            </a:r>
          </a:p>
          <a:p>
            <a:pPr marL="342900" indent="-342900"/>
            <a:r>
              <a:rPr lang="en-US" sz="1800" dirty="0" smtClean="0"/>
              <a:t>Another way to reduce reflections is to avoid brightly painted or shiny white walls</a:t>
            </a:r>
          </a:p>
          <a:p>
            <a:pPr marL="342900" indent="-342900"/>
            <a:r>
              <a:rPr lang="en-US" sz="1800" dirty="0" smtClean="0"/>
              <a:t>In the UK, lighting is also covered by the Lighting at Work Regulations (1987) - these state that if fluorescent lights flicker to the extent that most people are aware of it, they should be replaced. However, flickering fluorescent lights may cause headaches in susceptible people at levels which are not obvious to most people, so should always be considered as a cause of sudden bouts of pain and disturbed vision. </a:t>
            </a:r>
            <a:endParaRPr lang="en-GB" sz="1800" dirty="0" smtClean="0"/>
          </a:p>
        </p:txBody>
      </p:sp>
      <p:sp>
        <p:nvSpPr>
          <p:cNvPr id="2" name="Title 1"/>
          <p:cNvSpPr>
            <a:spLocks noGrp="1"/>
          </p:cNvSpPr>
          <p:nvPr>
            <p:ph type="title"/>
          </p:nvPr>
        </p:nvSpPr>
        <p:spPr>
          <a:xfrm>
            <a:off x="0" y="980728"/>
            <a:ext cx="9144000" cy="504056"/>
          </a:xfrm>
        </p:spPr>
        <p:txBody>
          <a:bodyPr>
            <a:normAutofit fontScale="90000"/>
          </a:bodyPr>
          <a:lstStyle/>
          <a:p>
            <a:r>
              <a:rPr lang="en-GB" dirty="0" smtClean="0"/>
              <a:t> 1 - Working Practices (Health and Safety at Work Act (1974))</a:t>
            </a:r>
            <a:endParaRPr lang="en-US" dirty="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83011464"/>
              </p:ext>
            </p:extLst>
          </p:nvPr>
        </p:nvGraphicFramePr>
        <p:xfrm>
          <a:off x="107504" y="764704"/>
          <a:ext cx="8856983" cy="5516880"/>
        </p:xfrm>
        <a:graphic>
          <a:graphicData uri="http://schemas.openxmlformats.org/drawingml/2006/table">
            <a:tbl>
              <a:tblPr firstRow="1" bandRow="1">
                <a:tableStyleId>{5C22544A-7EE6-4342-B048-85BDC9FD1C3A}</a:tableStyleId>
              </a:tblPr>
              <a:tblGrid>
                <a:gridCol w="366663"/>
                <a:gridCol w="1683430"/>
                <a:gridCol w="470187"/>
                <a:gridCol w="2384315"/>
                <a:gridCol w="2122579"/>
                <a:gridCol w="1829809"/>
              </a:tblGrid>
              <a:tr h="928958">
                <a:tc gridSpan="2">
                  <a:txBody>
                    <a:bodyPr/>
                    <a:lstStyle/>
                    <a:p>
                      <a:r>
                        <a:rPr kumimoji="0" lang="en-GB" sz="1100" u="none" strike="noStrike" kern="1200" baseline="0" dirty="0" smtClean="0"/>
                        <a:t>Learning Outcome (LO) </a:t>
                      </a:r>
                    </a:p>
                    <a:p>
                      <a:r>
                        <a:rPr kumimoji="0" lang="en-GB" sz="1100" u="none" strike="noStrike" kern="1200" baseline="0" dirty="0" smtClean="0"/>
                        <a:t>The learner will:</a:t>
                      </a:r>
                      <a:endParaRPr kumimoji="0" lang="en-GB" sz="1100" b="0" i="0" u="none" strike="noStrike" kern="1200" baseline="0" dirty="0" smtClean="0">
                        <a:solidFill>
                          <a:schemeClr val="lt1"/>
                        </a:solidFill>
                        <a:latin typeface="+mn-lt"/>
                        <a:ea typeface="+mn-ea"/>
                        <a:cs typeface="+mn-cs"/>
                      </a:endParaRPr>
                    </a:p>
                  </a:txBody>
                  <a:tcPr/>
                </a:tc>
                <a:tc hMerge="1">
                  <a:txBody>
                    <a:bodyPr/>
                    <a:lstStyle/>
                    <a:p>
                      <a:endParaRPr lang="en-GB"/>
                    </a:p>
                  </a:txBody>
                  <a:tcPr/>
                </a:tc>
                <a:tc gridSpan="2">
                  <a:txBody>
                    <a:bodyPr/>
                    <a:lstStyle/>
                    <a:p>
                      <a:r>
                        <a:rPr kumimoji="0" lang="en-GB" sz="1100" u="none" strike="noStrike" kern="1200" baseline="0" dirty="0" smtClean="0"/>
                        <a:t>Pass </a:t>
                      </a:r>
                    </a:p>
                    <a:p>
                      <a:r>
                        <a:rPr kumimoji="0" lang="en-GB" sz="1100" u="none" strike="noStrike" kern="1200" baseline="0" dirty="0" smtClean="0"/>
                        <a:t>The assessment criteria are the pass requirements for this unit. </a:t>
                      </a:r>
                    </a:p>
                    <a:p>
                      <a:r>
                        <a:rPr kumimoji="0" lang="en-GB" sz="1100" u="none" strike="noStrike" kern="1200" baseline="0" dirty="0" smtClean="0"/>
                        <a:t>The learner can: </a:t>
                      </a:r>
                      <a:endParaRPr kumimoji="0" lang="en-GB" sz="1100" b="0" i="0" u="none" strike="noStrike" kern="1200" baseline="0" dirty="0" smtClean="0">
                        <a:solidFill>
                          <a:schemeClr val="lt1"/>
                        </a:solidFill>
                        <a:latin typeface="+mn-lt"/>
                        <a:ea typeface="+mn-ea"/>
                        <a:cs typeface="+mn-cs"/>
                      </a:endParaRPr>
                    </a:p>
                  </a:txBody>
                  <a:tcPr/>
                </a:tc>
                <a:tc hMerge="1">
                  <a:txBody>
                    <a:bodyPr/>
                    <a:lstStyle/>
                    <a:p>
                      <a:endParaRPr lang="en-GB"/>
                    </a:p>
                  </a:txBody>
                  <a:tcPr/>
                </a:tc>
                <a:tc>
                  <a:txBody>
                    <a:bodyPr/>
                    <a:lstStyle/>
                    <a:p>
                      <a:r>
                        <a:rPr kumimoji="0" lang="en-GB" sz="1100" u="none" strike="noStrike" kern="1200" baseline="0" dirty="0" smtClean="0"/>
                        <a:t>Merit </a:t>
                      </a:r>
                    </a:p>
                    <a:p>
                      <a:r>
                        <a:rPr kumimoji="0" lang="en-GB" sz="1100" u="none" strike="noStrike" kern="1200" baseline="0" dirty="0" smtClean="0"/>
                        <a:t>For merit the evidence must show that, in addition to the pass criteria, the learner is able to: </a:t>
                      </a:r>
                      <a:endParaRPr kumimoji="0" lang="en-GB" sz="1100" b="0" i="0" u="none" strike="noStrike" kern="1200" baseline="0" dirty="0" smtClean="0">
                        <a:solidFill>
                          <a:schemeClr val="lt1"/>
                        </a:solidFill>
                        <a:latin typeface="+mn-lt"/>
                        <a:ea typeface="+mn-ea"/>
                        <a:cs typeface="+mn-cs"/>
                      </a:endParaRPr>
                    </a:p>
                  </a:txBody>
                  <a:tcPr/>
                </a:tc>
                <a:tc>
                  <a:txBody>
                    <a:bodyPr/>
                    <a:lstStyle/>
                    <a:p>
                      <a:r>
                        <a:rPr kumimoji="0" lang="en-GB" sz="1100" u="none" strike="noStrike" kern="1200" baseline="0" dirty="0" smtClean="0"/>
                        <a:t>Distinction </a:t>
                      </a:r>
                    </a:p>
                    <a:p>
                      <a:r>
                        <a:rPr kumimoji="0" lang="en-GB" sz="1100" u="none" strike="noStrike" kern="1200" baseline="0" dirty="0" smtClean="0"/>
                        <a:t>For distinction the evidence must show that, in addition to the pass and merit criteria, the learner is able to: </a:t>
                      </a:r>
                      <a:endParaRPr kumimoji="0" lang="en-GB" sz="1100" b="0" i="0" u="none" strike="noStrike" kern="1200" baseline="0" dirty="0" smtClean="0">
                        <a:solidFill>
                          <a:schemeClr val="lt1"/>
                        </a:solidFill>
                        <a:latin typeface="+mn-lt"/>
                        <a:ea typeface="+mn-ea"/>
                        <a:cs typeface="+mn-cs"/>
                      </a:endParaRPr>
                    </a:p>
                  </a:txBody>
                  <a:tcPr/>
                </a:tc>
              </a:tr>
              <a:tr h="646232">
                <a:tc>
                  <a:txBody>
                    <a:bodyPr/>
                    <a:lstStyle/>
                    <a:p>
                      <a:pPr marL="0" algn="l" rtl="0" eaLnBrk="1" latinLnBrk="0" hangingPunct="1"/>
                      <a:r>
                        <a:rPr kumimoji="0" lang="en-GB" sz="1100" b="1" kern="1200" dirty="0" smtClean="0">
                          <a:solidFill>
                            <a:schemeClr val="dk1"/>
                          </a:solidFill>
                          <a:latin typeface="+mn-lt"/>
                          <a:ea typeface="+mn-ea"/>
                          <a:cs typeface="+mn-cs"/>
                        </a:rPr>
                        <a:t>1</a:t>
                      </a:r>
                      <a:endParaRPr kumimoji="0" lang="en-GB" sz="1100" b="1" kern="1200" dirty="0">
                        <a:solidFill>
                          <a:schemeClr val="dk1"/>
                        </a:solidFill>
                        <a:latin typeface="+mn-lt"/>
                        <a:ea typeface="+mn-ea"/>
                        <a:cs typeface="+mn-cs"/>
                      </a:endParaRPr>
                    </a:p>
                  </a:txBody>
                  <a:tcPr>
                    <a:solidFill>
                      <a:srgbClr val="FFC000"/>
                    </a:solidFill>
                  </a:tcPr>
                </a:tc>
                <a:tc>
                  <a:txBody>
                    <a:bodyPr/>
                    <a:lstStyle/>
                    <a:p>
                      <a:pPr marL="0" algn="l" rtl="0" eaLnBrk="1" latinLnBrk="0" hangingPunct="1"/>
                      <a:r>
                        <a:rPr kumimoji="0" lang="en-GB" sz="1100" kern="1200" dirty="0" smtClean="0">
                          <a:solidFill>
                            <a:schemeClr val="dk1"/>
                          </a:solidFill>
                          <a:latin typeface="+mn-lt"/>
                          <a:ea typeface="+mn-ea"/>
                          <a:cs typeface="+mn-cs"/>
                        </a:rPr>
                        <a:t>Know the technologies required for an e-commerce system </a:t>
                      </a:r>
                    </a:p>
                  </a:txBody>
                  <a:tcPr>
                    <a:solidFill>
                      <a:srgbClr val="FFC000"/>
                    </a:solidFill>
                  </a:tcPr>
                </a:tc>
                <a:tc>
                  <a:txBody>
                    <a:bodyPr/>
                    <a:lstStyle/>
                    <a:p>
                      <a:pPr marL="0" algn="l" rtl="0" eaLnBrk="1" latinLnBrk="0" hangingPunct="1"/>
                      <a:r>
                        <a:rPr kumimoji="0" lang="en-GB" sz="1100" b="1" kern="1200" dirty="0" smtClean="0">
                          <a:solidFill>
                            <a:schemeClr val="dk1"/>
                          </a:solidFill>
                          <a:latin typeface="+mn-lt"/>
                          <a:ea typeface="+mn-ea"/>
                          <a:cs typeface="+mn-cs"/>
                        </a:rPr>
                        <a:t>P1</a:t>
                      </a:r>
                      <a:endParaRPr kumimoji="0" lang="en-GB" sz="1100" b="1" kern="1200" dirty="0">
                        <a:solidFill>
                          <a:schemeClr val="dk1"/>
                        </a:solidFill>
                        <a:latin typeface="+mn-lt"/>
                        <a:ea typeface="+mn-ea"/>
                        <a:cs typeface="+mn-cs"/>
                      </a:endParaRPr>
                    </a:p>
                  </a:txBody>
                  <a:tcPr>
                    <a:solidFill>
                      <a:srgbClr val="FFC000"/>
                    </a:solidFill>
                  </a:tcPr>
                </a:tc>
                <a:tc>
                  <a:txBody>
                    <a:bodyPr/>
                    <a:lstStyle/>
                    <a:p>
                      <a:r>
                        <a:rPr kumimoji="0" lang="en-GB" sz="1100" kern="1200" dirty="0" smtClean="0">
                          <a:solidFill>
                            <a:schemeClr val="dk1"/>
                          </a:solidFill>
                          <a:latin typeface="+mn-lt"/>
                          <a:ea typeface="+mn-ea"/>
                          <a:cs typeface="+mn-cs"/>
                        </a:rPr>
                        <a:t>Explain the personal attributes valued by employers </a:t>
                      </a:r>
                      <a:endParaRPr kumimoji="0" lang="en-GB" sz="1100" kern="1200" dirty="0" smtClean="0">
                        <a:solidFill>
                          <a:schemeClr val="dk1"/>
                        </a:solidFill>
                        <a:latin typeface="+mn-lt"/>
                        <a:ea typeface="+mn-ea"/>
                        <a:cs typeface="+mn-cs"/>
                      </a:endParaRPr>
                    </a:p>
                  </a:txBody>
                  <a:tcPr>
                    <a:solidFill>
                      <a:srgbClr val="FFC000"/>
                    </a:solidFill>
                  </a:tcPr>
                </a:tc>
                <a:tc>
                  <a:txBody>
                    <a:bodyPr/>
                    <a:lstStyle/>
                    <a:p>
                      <a:r>
                        <a:rPr kumimoji="0" lang="en-GB" sz="1100" b="1" kern="1200" dirty="0" smtClean="0">
                          <a:solidFill>
                            <a:schemeClr val="dk1"/>
                          </a:solidFill>
                          <a:latin typeface="+mn-lt"/>
                          <a:ea typeface="+mn-ea"/>
                          <a:cs typeface="+mn-cs"/>
                        </a:rPr>
                        <a:t>M1</a:t>
                      </a:r>
                      <a:r>
                        <a:rPr kumimoji="0" lang="en-GB" sz="1100" kern="1200" dirty="0" smtClean="0">
                          <a:solidFill>
                            <a:schemeClr val="dk1"/>
                          </a:solidFill>
                          <a:latin typeface="+mn-lt"/>
                          <a:ea typeface="+mn-ea"/>
                          <a:cs typeface="+mn-cs"/>
                        </a:rPr>
                        <a:t> Explain the different personal skills that employers may require for specific IT job roles </a:t>
                      </a:r>
                      <a:endParaRPr kumimoji="0" lang="en-GB" sz="1100" kern="1200" dirty="0" smtClean="0">
                        <a:solidFill>
                          <a:schemeClr val="dk1"/>
                        </a:solidFill>
                        <a:latin typeface="+mn-lt"/>
                        <a:ea typeface="+mn-ea"/>
                        <a:cs typeface="+mn-cs"/>
                      </a:endParaRPr>
                    </a:p>
                  </a:txBody>
                  <a:tcPr>
                    <a:solidFill>
                      <a:srgbClr val="FFC000"/>
                    </a:solidFill>
                  </a:tcPr>
                </a:tc>
                <a:tc>
                  <a:txBody>
                    <a:bodyPr/>
                    <a:lstStyle/>
                    <a:p>
                      <a:pPr marL="0" algn="l" rtl="0" eaLnBrk="1" latinLnBrk="0" hangingPunct="1"/>
                      <a:endParaRPr kumimoji="0" lang="en-GB" sz="1100" kern="1200" dirty="0">
                        <a:solidFill>
                          <a:schemeClr val="dk1"/>
                        </a:solidFill>
                        <a:latin typeface="+mn-lt"/>
                        <a:ea typeface="+mn-ea"/>
                        <a:cs typeface="+mn-cs"/>
                      </a:endParaRPr>
                    </a:p>
                  </a:txBody>
                  <a:tcPr>
                    <a:solidFill>
                      <a:srgbClr val="FFC000"/>
                    </a:solidFill>
                  </a:tcPr>
                </a:tc>
              </a:tr>
              <a:tr h="363505">
                <a:tc rowSpan="3">
                  <a:txBody>
                    <a:bodyPr/>
                    <a:lstStyle/>
                    <a:p>
                      <a:r>
                        <a:rPr kumimoji="0" lang="en-GB" sz="1100" b="1" kern="1200" dirty="0" smtClean="0">
                          <a:solidFill>
                            <a:schemeClr val="dk1"/>
                          </a:solidFill>
                          <a:latin typeface="+mn-lt"/>
                          <a:ea typeface="+mn-ea"/>
                          <a:cs typeface="+mn-cs"/>
                        </a:rPr>
                        <a:t>2</a:t>
                      </a:r>
                      <a:endParaRPr kumimoji="0" lang="en-GB" sz="1100" b="1" kern="1200" dirty="0">
                        <a:solidFill>
                          <a:schemeClr val="dk1"/>
                        </a:solidFill>
                        <a:latin typeface="+mn-lt"/>
                        <a:ea typeface="+mn-ea"/>
                        <a:cs typeface="+mn-cs"/>
                      </a:endParaRPr>
                    </a:p>
                  </a:txBody>
                  <a:tcPr/>
                </a:tc>
                <a:tc rowSpan="3">
                  <a:txBody>
                    <a:bodyPr/>
                    <a:lstStyle/>
                    <a:p>
                      <a:r>
                        <a:rPr kumimoji="0" lang="en-GB" sz="1100" kern="1200" dirty="0" smtClean="0">
                          <a:solidFill>
                            <a:schemeClr val="dk1"/>
                          </a:solidFill>
                          <a:latin typeface="+mn-lt"/>
                          <a:ea typeface="+mn-ea"/>
                          <a:cs typeface="+mn-cs"/>
                        </a:rPr>
                        <a:t>Understand the principles of effective communication </a:t>
                      </a:r>
                      <a:endParaRPr kumimoji="0" lang="en-GB" sz="1100" kern="1200" dirty="0" smtClean="0">
                        <a:solidFill>
                          <a:schemeClr val="dk1"/>
                        </a:solidFill>
                        <a:latin typeface="+mn-lt"/>
                        <a:ea typeface="+mn-ea"/>
                        <a:cs typeface="+mn-cs"/>
                      </a:endParaRPr>
                    </a:p>
                  </a:txBody>
                  <a:tcPr/>
                </a:tc>
                <a:tc>
                  <a:txBody>
                    <a:bodyPr/>
                    <a:lstStyle/>
                    <a:p>
                      <a:r>
                        <a:rPr kumimoji="0" lang="en-GB" sz="1100" b="1" kern="1200" dirty="0" smtClean="0">
                          <a:solidFill>
                            <a:schemeClr val="dk1"/>
                          </a:solidFill>
                          <a:latin typeface="+mn-lt"/>
                          <a:ea typeface="+mn-ea"/>
                          <a:cs typeface="+mn-cs"/>
                        </a:rPr>
                        <a:t>P2</a:t>
                      </a:r>
                      <a:endParaRPr kumimoji="0" lang="en-GB" sz="1100" b="1" kern="1200" dirty="0">
                        <a:solidFill>
                          <a:schemeClr val="dk1"/>
                        </a:solidFill>
                        <a:latin typeface="+mn-lt"/>
                        <a:ea typeface="+mn-ea"/>
                        <a:cs typeface="+mn-cs"/>
                      </a:endParaRPr>
                    </a:p>
                  </a:txBody>
                  <a:tcPr/>
                </a:tc>
                <a:tc>
                  <a:txBody>
                    <a:bodyPr/>
                    <a:lstStyle/>
                    <a:p>
                      <a:r>
                        <a:rPr kumimoji="0" lang="en-GB" sz="1100" kern="1200" dirty="0" smtClean="0">
                          <a:solidFill>
                            <a:schemeClr val="dk1"/>
                          </a:solidFill>
                          <a:latin typeface="+mn-lt"/>
                          <a:ea typeface="+mn-ea"/>
                          <a:cs typeface="+mn-cs"/>
                        </a:rPr>
                        <a:t>Explain the principles of effective communication </a:t>
                      </a:r>
                      <a:endParaRPr kumimoji="0" lang="en-GB" sz="1100" kern="1200" dirty="0" smtClean="0">
                        <a:solidFill>
                          <a:schemeClr val="dk1"/>
                        </a:solidFill>
                        <a:latin typeface="+mn-lt"/>
                        <a:ea typeface="+mn-ea"/>
                        <a:cs typeface="+mn-cs"/>
                      </a:endParaRPr>
                    </a:p>
                  </a:txBody>
                  <a:tcPr/>
                </a:tc>
                <a:tc>
                  <a:txBody>
                    <a:bodyPr/>
                    <a:lstStyle/>
                    <a:p>
                      <a:endParaRPr kumimoji="0" lang="en-GB" sz="1100" kern="1200" dirty="0">
                        <a:solidFill>
                          <a:schemeClr val="dk1"/>
                        </a:solidFill>
                        <a:latin typeface="+mn-lt"/>
                        <a:ea typeface="+mn-ea"/>
                        <a:cs typeface="+mn-cs"/>
                      </a:endParaRPr>
                    </a:p>
                  </a:txBody>
                  <a:tcPr/>
                </a:tc>
                <a:tc>
                  <a:txBody>
                    <a:bodyPr/>
                    <a:lstStyle/>
                    <a:p>
                      <a:endParaRPr kumimoji="0" lang="en-GB" sz="1100" kern="1200" dirty="0" smtClean="0">
                        <a:solidFill>
                          <a:schemeClr val="dk1"/>
                        </a:solidFill>
                        <a:latin typeface="+mn-lt"/>
                        <a:ea typeface="+mn-ea"/>
                        <a:cs typeface="+mn-cs"/>
                      </a:endParaRPr>
                    </a:p>
                  </a:txBody>
                  <a:tcPr/>
                </a:tc>
              </a:tr>
              <a:tr h="504868">
                <a:tc vMerge="1">
                  <a:txBody>
                    <a:bodyPr/>
                    <a:lstStyle/>
                    <a:p>
                      <a:endParaRPr lang="en-GB"/>
                    </a:p>
                  </a:txBody>
                  <a:tcPr/>
                </a:tc>
                <a:tc vMerge="1">
                  <a:txBody>
                    <a:bodyPr/>
                    <a:lstStyle/>
                    <a:p>
                      <a:endParaRPr lang="en-GB"/>
                    </a:p>
                  </a:txBody>
                  <a:tcPr/>
                </a:tc>
                <a:tc>
                  <a:txBody>
                    <a:bodyPr/>
                    <a:lstStyle/>
                    <a:p>
                      <a:r>
                        <a:rPr kumimoji="0" lang="en-GB" sz="1100" b="1" kern="1200" dirty="0" smtClean="0">
                          <a:solidFill>
                            <a:schemeClr val="dk1"/>
                          </a:solidFill>
                          <a:latin typeface="+mn-lt"/>
                          <a:ea typeface="+mn-ea"/>
                          <a:cs typeface="+mn-cs"/>
                        </a:rPr>
                        <a:t>P3</a:t>
                      </a:r>
                      <a:endParaRPr kumimoji="0" lang="en-GB" sz="1100" b="1" kern="1200" dirty="0">
                        <a:solidFill>
                          <a:schemeClr val="dk1"/>
                        </a:solidFill>
                        <a:latin typeface="+mn-lt"/>
                        <a:ea typeface="+mn-ea"/>
                        <a:cs typeface="+mn-cs"/>
                      </a:endParaRPr>
                    </a:p>
                  </a:txBody>
                  <a:tcPr/>
                </a:tc>
                <a:tc>
                  <a:txBody>
                    <a:bodyPr/>
                    <a:lstStyle/>
                    <a:p>
                      <a:r>
                        <a:rPr kumimoji="0" lang="en-GB" sz="1100" kern="1200" dirty="0" smtClean="0">
                          <a:solidFill>
                            <a:schemeClr val="dk1"/>
                          </a:solidFill>
                          <a:latin typeface="+mn-lt"/>
                          <a:ea typeface="+mn-ea"/>
                          <a:cs typeface="+mn-cs"/>
                        </a:rPr>
                        <a:t>Discuss potential barriers to effective communication </a:t>
                      </a:r>
                      <a:endParaRPr kumimoji="0" lang="en-GB" sz="1100" kern="1200" dirty="0" smtClean="0">
                        <a:solidFill>
                          <a:schemeClr val="dk1"/>
                        </a:solidFill>
                        <a:latin typeface="+mn-lt"/>
                        <a:ea typeface="+mn-ea"/>
                        <a:cs typeface="+mn-cs"/>
                      </a:endParaRPr>
                    </a:p>
                  </a:txBody>
                  <a:tcPr/>
                </a:tc>
                <a:tc>
                  <a:txBody>
                    <a:bodyPr/>
                    <a:lstStyle/>
                    <a:p>
                      <a:endParaRPr kumimoji="0" lang="en-GB" sz="1100" kern="1200" dirty="0">
                        <a:solidFill>
                          <a:schemeClr val="dk1"/>
                        </a:solidFill>
                        <a:latin typeface="+mn-lt"/>
                        <a:ea typeface="+mn-ea"/>
                        <a:cs typeface="+mn-cs"/>
                      </a:endParaRPr>
                    </a:p>
                  </a:txBody>
                  <a:tcPr/>
                </a:tc>
                <a:tc>
                  <a:txBody>
                    <a:bodyPr/>
                    <a:lstStyle/>
                    <a:p>
                      <a:r>
                        <a:rPr kumimoji="0" lang="en-GB" sz="1100" b="1" kern="1200" dirty="0" smtClean="0">
                          <a:solidFill>
                            <a:schemeClr val="dk1"/>
                          </a:solidFill>
                          <a:latin typeface="+mn-lt"/>
                          <a:ea typeface="+mn-ea"/>
                          <a:cs typeface="+mn-cs"/>
                        </a:rPr>
                        <a:t>D1</a:t>
                      </a:r>
                      <a:r>
                        <a:rPr kumimoji="0" lang="en-GB" sz="1100" kern="1200" dirty="0" smtClean="0">
                          <a:solidFill>
                            <a:schemeClr val="dk1"/>
                          </a:solidFill>
                          <a:latin typeface="+mn-lt"/>
                          <a:ea typeface="+mn-ea"/>
                          <a:cs typeface="+mn-cs"/>
                        </a:rPr>
                        <a:t> Explain how some of the potential barriers can be reduced </a:t>
                      </a:r>
                      <a:endParaRPr kumimoji="0" lang="en-GB" sz="1100" kern="1200" dirty="0" smtClean="0">
                        <a:solidFill>
                          <a:schemeClr val="dk1"/>
                        </a:solidFill>
                        <a:latin typeface="+mn-lt"/>
                        <a:ea typeface="+mn-ea"/>
                        <a:cs typeface="+mn-cs"/>
                      </a:endParaRPr>
                    </a:p>
                  </a:txBody>
                  <a:tcPr/>
                </a:tc>
              </a:tr>
              <a:tr h="392069">
                <a:tc vMerge="1">
                  <a:txBody>
                    <a:bodyPr/>
                    <a:lstStyle/>
                    <a:p>
                      <a:endParaRPr lang="en-GB"/>
                    </a:p>
                  </a:txBody>
                  <a:tcPr/>
                </a:tc>
                <a:tc vMerge="1">
                  <a:txBody>
                    <a:bodyPr/>
                    <a:lstStyle/>
                    <a:p>
                      <a:endParaRPr lang="en-GB"/>
                    </a:p>
                  </a:txBody>
                  <a:tcPr/>
                </a:tc>
                <a:tc>
                  <a:txBody>
                    <a:bodyPr/>
                    <a:lstStyle/>
                    <a:p>
                      <a:r>
                        <a:rPr kumimoji="0" lang="en-GB" sz="1100" b="1" kern="1200" dirty="0" smtClean="0">
                          <a:solidFill>
                            <a:schemeClr val="dk1"/>
                          </a:solidFill>
                          <a:latin typeface="+mn-lt"/>
                          <a:ea typeface="+mn-ea"/>
                          <a:cs typeface="+mn-cs"/>
                        </a:rPr>
                        <a:t>P4</a:t>
                      </a:r>
                      <a:endParaRPr kumimoji="0" lang="en-GB" sz="1100" b="1" kern="1200" dirty="0">
                        <a:solidFill>
                          <a:schemeClr val="dk1"/>
                        </a:solidFill>
                        <a:latin typeface="+mn-lt"/>
                        <a:ea typeface="+mn-ea"/>
                        <a:cs typeface="+mn-cs"/>
                      </a:endParaRPr>
                    </a:p>
                  </a:txBody>
                  <a:tcPr/>
                </a:tc>
                <a:tc>
                  <a:txBody>
                    <a:bodyPr/>
                    <a:lstStyle/>
                    <a:p>
                      <a:r>
                        <a:rPr kumimoji="0" lang="en-GB" sz="1100" kern="1200" dirty="0" smtClean="0">
                          <a:solidFill>
                            <a:schemeClr val="dk1"/>
                          </a:solidFill>
                          <a:latin typeface="+mn-lt"/>
                          <a:ea typeface="+mn-ea"/>
                          <a:cs typeface="+mn-cs"/>
                        </a:rPr>
                        <a:t>Demonstrate a range of effective interpersonal skills </a:t>
                      </a:r>
                      <a:endParaRPr kumimoji="0" lang="en-GB" sz="1100" kern="1200" dirty="0" smtClean="0">
                        <a:solidFill>
                          <a:schemeClr val="dk1"/>
                        </a:solidFill>
                        <a:latin typeface="+mn-lt"/>
                        <a:ea typeface="+mn-ea"/>
                        <a:cs typeface="+mn-cs"/>
                      </a:endParaRPr>
                    </a:p>
                  </a:txBody>
                  <a:tcPr/>
                </a:tc>
                <a:tc>
                  <a:txBody>
                    <a:bodyPr/>
                    <a:lstStyle/>
                    <a:p>
                      <a:endParaRPr kumimoji="0" lang="en-GB" sz="1100" kern="1200" dirty="0">
                        <a:solidFill>
                          <a:schemeClr val="dk1"/>
                        </a:solidFill>
                        <a:latin typeface="+mn-lt"/>
                        <a:ea typeface="+mn-ea"/>
                        <a:cs typeface="+mn-cs"/>
                      </a:endParaRPr>
                    </a:p>
                  </a:txBody>
                  <a:tcPr/>
                </a:tc>
                <a:tc>
                  <a:txBody>
                    <a:bodyPr/>
                    <a:lstStyle/>
                    <a:p>
                      <a:endParaRPr kumimoji="0" lang="en-GB" sz="1100" kern="1200" dirty="0" smtClean="0">
                        <a:solidFill>
                          <a:schemeClr val="dk1"/>
                        </a:solidFill>
                        <a:latin typeface="+mn-lt"/>
                        <a:ea typeface="+mn-ea"/>
                        <a:cs typeface="+mn-cs"/>
                      </a:endParaRPr>
                    </a:p>
                  </a:txBody>
                  <a:tcPr/>
                </a:tc>
              </a:tr>
              <a:tr h="504868">
                <a:tc rowSpan="2">
                  <a:txBody>
                    <a:bodyPr/>
                    <a:lstStyle/>
                    <a:p>
                      <a:r>
                        <a:rPr kumimoji="0" lang="en-GB" sz="1100" b="1" kern="1200" dirty="0" smtClean="0">
                          <a:solidFill>
                            <a:schemeClr val="dk1"/>
                          </a:solidFill>
                          <a:latin typeface="+mn-lt"/>
                          <a:ea typeface="+mn-ea"/>
                          <a:cs typeface="+mn-cs"/>
                        </a:rPr>
                        <a:t>3</a:t>
                      </a:r>
                      <a:endParaRPr kumimoji="0" lang="en-GB" sz="1100" b="1" kern="1200" dirty="0">
                        <a:solidFill>
                          <a:schemeClr val="dk1"/>
                        </a:solidFill>
                        <a:latin typeface="+mn-lt"/>
                        <a:ea typeface="+mn-ea"/>
                        <a:cs typeface="+mn-cs"/>
                      </a:endParaRPr>
                    </a:p>
                  </a:txBody>
                  <a:tcPr/>
                </a:tc>
                <a:tc rowSpan="2">
                  <a:txBody>
                    <a:bodyPr/>
                    <a:lstStyle/>
                    <a:p>
                      <a:r>
                        <a:rPr kumimoji="0" lang="en-GB" sz="1100" kern="1200" dirty="0" smtClean="0">
                          <a:solidFill>
                            <a:schemeClr val="dk1"/>
                          </a:solidFill>
                          <a:latin typeface="+mn-lt"/>
                          <a:ea typeface="+mn-ea"/>
                          <a:cs typeface="+mn-cs"/>
                        </a:rPr>
                        <a:t>Be able to use IT to communicate effectively </a:t>
                      </a:r>
                      <a:endParaRPr kumimoji="0" lang="en-GB" sz="1100" kern="1200" dirty="0" smtClean="0">
                        <a:solidFill>
                          <a:schemeClr val="dk1"/>
                        </a:solidFill>
                        <a:latin typeface="+mn-lt"/>
                        <a:ea typeface="+mn-ea"/>
                        <a:cs typeface="+mn-cs"/>
                      </a:endParaRPr>
                    </a:p>
                  </a:txBody>
                  <a:tcPr/>
                </a:tc>
                <a:tc>
                  <a:txBody>
                    <a:bodyPr/>
                    <a:lstStyle/>
                    <a:p>
                      <a:r>
                        <a:rPr kumimoji="0" lang="en-GB" sz="1100" b="1" kern="1200" dirty="0" smtClean="0">
                          <a:solidFill>
                            <a:schemeClr val="dk1"/>
                          </a:solidFill>
                          <a:latin typeface="+mn-lt"/>
                          <a:ea typeface="+mn-ea"/>
                          <a:cs typeface="+mn-cs"/>
                        </a:rPr>
                        <a:t>P5</a:t>
                      </a:r>
                      <a:endParaRPr kumimoji="0" lang="en-GB" sz="1100" b="1" kern="1200" dirty="0">
                        <a:solidFill>
                          <a:schemeClr val="dk1"/>
                        </a:solidFill>
                        <a:latin typeface="+mn-lt"/>
                        <a:ea typeface="+mn-ea"/>
                        <a:cs typeface="+mn-cs"/>
                      </a:endParaRPr>
                    </a:p>
                  </a:txBody>
                  <a:tcPr/>
                </a:tc>
                <a:tc>
                  <a:txBody>
                    <a:bodyPr/>
                    <a:lstStyle/>
                    <a:p>
                      <a:r>
                        <a:rPr kumimoji="0" lang="en-GB" sz="1100" kern="1200" dirty="0" smtClean="0">
                          <a:solidFill>
                            <a:schemeClr val="dk1"/>
                          </a:solidFill>
                          <a:latin typeface="+mn-lt"/>
                          <a:ea typeface="+mn-ea"/>
                          <a:cs typeface="+mn-cs"/>
                        </a:rPr>
                        <a:t>Use IT to aid communications </a:t>
                      </a:r>
                      <a:endParaRPr kumimoji="0" lang="en-GB" sz="1100" kern="1200" dirty="0" smtClean="0">
                        <a:solidFill>
                          <a:schemeClr val="dk1"/>
                        </a:solidFill>
                        <a:latin typeface="+mn-lt"/>
                        <a:ea typeface="+mn-ea"/>
                        <a:cs typeface="+mn-cs"/>
                      </a:endParaRPr>
                    </a:p>
                  </a:txBody>
                  <a:tcPr/>
                </a:tc>
                <a:tc>
                  <a:txBody>
                    <a:bodyPr/>
                    <a:lstStyle/>
                    <a:p>
                      <a:r>
                        <a:rPr kumimoji="0" lang="en-GB" sz="1100" b="1" kern="1200" dirty="0" smtClean="0">
                          <a:solidFill>
                            <a:schemeClr val="dk1"/>
                          </a:solidFill>
                          <a:latin typeface="+mn-lt"/>
                          <a:ea typeface="+mn-ea"/>
                          <a:cs typeface="+mn-cs"/>
                        </a:rPr>
                        <a:t>M2 </a:t>
                      </a:r>
                      <a:r>
                        <a:rPr kumimoji="0" lang="en-GB" sz="1100" kern="1200" dirty="0" smtClean="0">
                          <a:solidFill>
                            <a:schemeClr val="dk1"/>
                          </a:solidFill>
                          <a:latin typeface="+mn-lt"/>
                          <a:ea typeface="+mn-ea"/>
                          <a:cs typeface="+mn-cs"/>
                        </a:rPr>
                        <a:t>Explain the choices of the IT used </a:t>
                      </a:r>
                      <a:endParaRPr kumimoji="0" lang="en-GB" sz="1100" kern="1200" dirty="0" smtClean="0">
                        <a:solidFill>
                          <a:schemeClr val="dk1"/>
                        </a:solidFill>
                        <a:latin typeface="+mn-lt"/>
                        <a:ea typeface="+mn-ea"/>
                        <a:cs typeface="+mn-cs"/>
                      </a:endParaRPr>
                    </a:p>
                  </a:txBody>
                  <a:tcPr/>
                </a:tc>
                <a:tc>
                  <a:txBody>
                    <a:bodyPr/>
                    <a:lstStyle/>
                    <a:p>
                      <a:r>
                        <a:rPr kumimoji="0" lang="en-GB" sz="1100" b="1" kern="1200" dirty="0" smtClean="0">
                          <a:solidFill>
                            <a:schemeClr val="dk1"/>
                          </a:solidFill>
                          <a:latin typeface="+mn-lt"/>
                          <a:ea typeface="+mn-ea"/>
                          <a:cs typeface="+mn-cs"/>
                        </a:rPr>
                        <a:t>D2</a:t>
                      </a:r>
                      <a:r>
                        <a:rPr kumimoji="0" lang="en-GB" sz="1100" kern="1200" dirty="0" smtClean="0">
                          <a:solidFill>
                            <a:schemeClr val="dk1"/>
                          </a:solidFill>
                          <a:latin typeface="+mn-lt"/>
                          <a:ea typeface="+mn-ea"/>
                          <a:cs typeface="+mn-cs"/>
                        </a:rPr>
                        <a:t> Justify the use of the IT used to aid communication </a:t>
                      </a:r>
                      <a:endParaRPr kumimoji="0" lang="en-GB" sz="1100" kern="1200" dirty="0">
                        <a:solidFill>
                          <a:schemeClr val="dk1"/>
                        </a:solidFill>
                        <a:latin typeface="+mn-lt"/>
                        <a:ea typeface="+mn-ea"/>
                        <a:cs typeface="+mn-cs"/>
                      </a:endParaRPr>
                    </a:p>
                  </a:txBody>
                  <a:tcPr/>
                </a:tc>
              </a:tr>
              <a:tr h="504868">
                <a:tc vMerge="1">
                  <a:txBody>
                    <a:bodyPr/>
                    <a:lstStyle/>
                    <a:p>
                      <a:endParaRPr lang="en-GB"/>
                    </a:p>
                  </a:txBody>
                  <a:tcPr/>
                </a:tc>
                <a:tc vMerge="1">
                  <a:txBody>
                    <a:bodyPr/>
                    <a:lstStyle/>
                    <a:p>
                      <a:endParaRPr lang="en-GB"/>
                    </a:p>
                  </a:txBody>
                  <a:tcPr/>
                </a:tc>
                <a:tc>
                  <a:txBody>
                    <a:bodyPr/>
                    <a:lstStyle/>
                    <a:p>
                      <a:r>
                        <a:rPr kumimoji="0" lang="en-GB" sz="1100" b="1" kern="1200" dirty="0" smtClean="0">
                          <a:solidFill>
                            <a:schemeClr val="dk1"/>
                          </a:solidFill>
                          <a:latin typeface="+mn-lt"/>
                          <a:ea typeface="+mn-ea"/>
                          <a:cs typeface="+mn-cs"/>
                        </a:rPr>
                        <a:t>P6</a:t>
                      </a:r>
                      <a:endParaRPr kumimoji="0" lang="en-GB" sz="1100" b="1" kern="1200" dirty="0">
                        <a:solidFill>
                          <a:schemeClr val="dk1"/>
                        </a:solidFill>
                        <a:latin typeface="+mn-lt"/>
                        <a:ea typeface="+mn-ea"/>
                        <a:cs typeface="+mn-cs"/>
                      </a:endParaRPr>
                    </a:p>
                  </a:txBody>
                  <a:tcPr/>
                </a:tc>
                <a:tc>
                  <a:txBody>
                    <a:bodyPr/>
                    <a:lstStyle/>
                    <a:p>
                      <a:r>
                        <a:rPr kumimoji="0" lang="en-GB" sz="1100" kern="1200" dirty="0" smtClean="0">
                          <a:solidFill>
                            <a:schemeClr val="dk1"/>
                          </a:solidFill>
                          <a:latin typeface="+mn-lt"/>
                          <a:ea typeface="+mn-ea"/>
                          <a:cs typeface="+mn-cs"/>
                        </a:rPr>
                        <a:t>Communicate technical information to a specified audience </a:t>
                      </a:r>
                      <a:endParaRPr kumimoji="0" lang="en-GB" sz="1100" kern="1200" dirty="0" smtClean="0">
                        <a:solidFill>
                          <a:schemeClr val="dk1"/>
                        </a:solidFill>
                        <a:latin typeface="+mn-lt"/>
                        <a:ea typeface="+mn-ea"/>
                        <a:cs typeface="+mn-cs"/>
                      </a:endParaRPr>
                    </a:p>
                  </a:txBody>
                  <a:tcPr/>
                </a:tc>
                <a:tc>
                  <a:txBody>
                    <a:bodyPr/>
                    <a:lstStyle/>
                    <a:p>
                      <a:endParaRPr kumimoji="0" lang="en-GB" sz="1100" kern="1200" dirty="0" smtClean="0">
                        <a:solidFill>
                          <a:schemeClr val="dk1"/>
                        </a:solidFill>
                        <a:latin typeface="+mn-lt"/>
                        <a:ea typeface="+mn-ea"/>
                        <a:cs typeface="+mn-cs"/>
                      </a:endParaRPr>
                    </a:p>
                  </a:txBody>
                  <a:tcPr/>
                </a:tc>
                <a:tc>
                  <a:txBody>
                    <a:bodyPr/>
                    <a:lstStyle/>
                    <a:p>
                      <a:endParaRPr kumimoji="0" lang="en-GB" sz="1100" kern="1200" dirty="0">
                        <a:solidFill>
                          <a:schemeClr val="dk1"/>
                        </a:solidFill>
                        <a:latin typeface="+mn-lt"/>
                        <a:ea typeface="+mn-ea"/>
                        <a:cs typeface="+mn-cs"/>
                      </a:endParaRPr>
                    </a:p>
                  </a:txBody>
                  <a:tcPr/>
                </a:tc>
              </a:tr>
              <a:tr h="363505">
                <a:tc rowSpan="2">
                  <a:txBody>
                    <a:bodyPr/>
                    <a:lstStyle/>
                    <a:p>
                      <a:r>
                        <a:rPr kumimoji="0" lang="en-GB" sz="1100" b="1" kern="1200" dirty="0" smtClean="0">
                          <a:solidFill>
                            <a:schemeClr val="dk1"/>
                          </a:solidFill>
                          <a:latin typeface="+mn-lt"/>
                          <a:ea typeface="+mn-ea"/>
                          <a:cs typeface="+mn-cs"/>
                        </a:rPr>
                        <a:t>4</a:t>
                      </a:r>
                      <a:endParaRPr kumimoji="0" lang="en-GB" sz="1100" b="1" kern="1200" dirty="0">
                        <a:solidFill>
                          <a:schemeClr val="dk1"/>
                        </a:solidFill>
                        <a:latin typeface="+mn-lt"/>
                        <a:ea typeface="+mn-ea"/>
                        <a:cs typeface="+mn-cs"/>
                      </a:endParaRPr>
                    </a:p>
                  </a:txBody>
                  <a:tcPr/>
                </a:tc>
                <a:tc rowSpan="2">
                  <a:txBody>
                    <a:bodyPr/>
                    <a:lstStyle/>
                    <a:p>
                      <a:r>
                        <a:rPr kumimoji="0" lang="en-GB" sz="1100" kern="1200" dirty="0" smtClean="0">
                          <a:solidFill>
                            <a:schemeClr val="dk1"/>
                          </a:solidFill>
                          <a:latin typeface="+mn-lt"/>
                          <a:ea typeface="+mn-ea"/>
                          <a:cs typeface="+mn-cs"/>
                        </a:rPr>
                        <a:t>Be able to address personal development needs </a:t>
                      </a:r>
                      <a:endParaRPr kumimoji="0" lang="en-GB" sz="1100" kern="1200" dirty="0" smtClean="0">
                        <a:solidFill>
                          <a:schemeClr val="dk1"/>
                        </a:solidFill>
                        <a:latin typeface="+mn-lt"/>
                        <a:ea typeface="+mn-ea"/>
                        <a:cs typeface="+mn-cs"/>
                      </a:endParaRPr>
                    </a:p>
                  </a:txBody>
                  <a:tcPr/>
                </a:tc>
                <a:tc>
                  <a:txBody>
                    <a:bodyPr/>
                    <a:lstStyle/>
                    <a:p>
                      <a:r>
                        <a:rPr kumimoji="0" lang="en-GB" sz="1100" b="1" kern="1200" dirty="0" smtClean="0">
                          <a:solidFill>
                            <a:schemeClr val="dk1"/>
                          </a:solidFill>
                          <a:latin typeface="+mn-lt"/>
                          <a:ea typeface="+mn-ea"/>
                          <a:cs typeface="+mn-cs"/>
                        </a:rPr>
                        <a:t>P7</a:t>
                      </a:r>
                      <a:endParaRPr kumimoji="0" lang="en-GB" sz="1100" b="1" kern="1200" dirty="0">
                        <a:solidFill>
                          <a:schemeClr val="dk1"/>
                        </a:solidFill>
                        <a:latin typeface="+mn-lt"/>
                        <a:ea typeface="+mn-ea"/>
                        <a:cs typeface="+mn-cs"/>
                      </a:endParaRPr>
                    </a:p>
                  </a:txBody>
                  <a:tcPr/>
                </a:tc>
                <a:tc>
                  <a:txBody>
                    <a:bodyPr/>
                    <a:lstStyle/>
                    <a:p>
                      <a:r>
                        <a:rPr kumimoji="0" lang="en-GB" sz="1100" kern="1200" dirty="0" smtClean="0">
                          <a:solidFill>
                            <a:schemeClr val="dk1"/>
                          </a:solidFill>
                          <a:latin typeface="+mn-lt"/>
                          <a:ea typeface="+mn-ea"/>
                          <a:cs typeface="+mn-cs"/>
                        </a:rPr>
                        <a:t>Produce a personal development plan </a:t>
                      </a:r>
                      <a:endParaRPr kumimoji="0" lang="en-GB" sz="1100" kern="1200" dirty="0" smtClean="0">
                        <a:solidFill>
                          <a:schemeClr val="dk1"/>
                        </a:solidFill>
                        <a:latin typeface="+mn-lt"/>
                        <a:ea typeface="+mn-ea"/>
                        <a:cs typeface="+mn-cs"/>
                      </a:endParaRPr>
                    </a:p>
                  </a:txBody>
                  <a:tcPr/>
                </a:tc>
                <a:tc>
                  <a:txBody>
                    <a:bodyPr/>
                    <a:lstStyle/>
                    <a:p>
                      <a:endParaRPr kumimoji="0" lang="en-GB" sz="1100" kern="1200" dirty="0" smtClean="0">
                        <a:solidFill>
                          <a:schemeClr val="dk1"/>
                        </a:solidFill>
                        <a:latin typeface="+mn-lt"/>
                        <a:ea typeface="+mn-ea"/>
                        <a:cs typeface="+mn-cs"/>
                      </a:endParaRPr>
                    </a:p>
                  </a:txBody>
                  <a:tcPr/>
                </a:tc>
                <a:tc>
                  <a:txBody>
                    <a:bodyPr/>
                    <a:lstStyle/>
                    <a:p>
                      <a:endParaRPr kumimoji="0" lang="en-GB" sz="1100" kern="1200" dirty="0">
                        <a:solidFill>
                          <a:schemeClr val="dk1"/>
                        </a:solidFill>
                        <a:latin typeface="+mn-lt"/>
                        <a:ea typeface="+mn-ea"/>
                        <a:cs typeface="+mn-cs"/>
                      </a:endParaRPr>
                    </a:p>
                  </a:txBody>
                  <a:tcPr/>
                </a:tc>
              </a:tr>
              <a:tr h="504868">
                <a:tc vMerge="1">
                  <a:txBody>
                    <a:bodyPr/>
                    <a:lstStyle/>
                    <a:p>
                      <a:endParaRPr lang="en-GB"/>
                    </a:p>
                  </a:txBody>
                  <a:tcPr/>
                </a:tc>
                <a:tc vMerge="1">
                  <a:txBody>
                    <a:bodyPr/>
                    <a:lstStyle/>
                    <a:p>
                      <a:endParaRPr lang="en-GB"/>
                    </a:p>
                  </a:txBody>
                  <a:tcPr/>
                </a:tc>
                <a:tc>
                  <a:txBody>
                    <a:bodyPr/>
                    <a:lstStyle/>
                    <a:p>
                      <a:r>
                        <a:rPr kumimoji="0" lang="en-GB" sz="1100" b="1" kern="1200" dirty="0" smtClean="0">
                          <a:solidFill>
                            <a:schemeClr val="dk1"/>
                          </a:solidFill>
                          <a:latin typeface="+mn-lt"/>
                          <a:ea typeface="+mn-ea"/>
                          <a:cs typeface="+mn-cs"/>
                        </a:rPr>
                        <a:t>P8</a:t>
                      </a:r>
                      <a:endParaRPr kumimoji="0" lang="en-GB" sz="1100" b="1" kern="1200" dirty="0">
                        <a:solidFill>
                          <a:schemeClr val="dk1"/>
                        </a:solidFill>
                        <a:latin typeface="+mn-lt"/>
                        <a:ea typeface="+mn-ea"/>
                        <a:cs typeface="+mn-cs"/>
                      </a:endParaRPr>
                    </a:p>
                  </a:txBody>
                  <a:tcPr/>
                </a:tc>
                <a:tc>
                  <a:txBody>
                    <a:bodyPr/>
                    <a:lstStyle/>
                    <a:p>
                      <a:r>
                        <a:rPr kumimoji="0" lang="en-GB" sz="1100" kern="1200" dirty="0" smtClean="0">
                          <a:solidFill>
                            <a:schemeClr val="dk1"/>
                          </a:solidFill>
                          <a:latin typeface="+mn-lt"/>
                          <a:ea typeface="+mn-ea"/>
                          <a:cs typeface="+mn-cs"/>
                        </a:rPr>
                        <a:t>Follow a personal development plan </a:t>
                      </a:r>
                      <a:endParaRPr kumimoji="0" lang="en-GB" sz="1100" kern="1200" dirty="0" smtClean="0">
                        <a:solidFill>
                          <a:schemeClr val="dk1"/>
                        </a:solidFill>
                        <a:latin typeface="+mn-lt"/>
                        <a:ea typeface="+mn-ea"/>
                        <a:cs typeface="+mn-cs"/>
                      </a:endParaRPr>
                    </a:p>
                  </a:txBody>
                  <a:tcPr/>
                </a:tc>
                <a:tc>
                  <a:txBody>
                    <a:bodyPr/>
                    <a:lstStyle/>
                    <a:p>
                      <a:r>
                        <a:rPr kumimoji="0" lang="en-GB" sz="1100" b="1" kern="1200" dirty="0" smtClean="0">
                          <a:solidFill>
                            <a:schemeClr val="dk1"/>
                          </a:solidFill>
                          <a:latin typeface="+mn-lt"/>
                          <a:ea typeface="+mn-ea"/>
                          <a:cs typeface="+mn-cs"/>
                        </a:rPr>
                        <a:t>M3</a:t>
                      </a:r>
                      <a:r>
                        <a:rPr kumimoji="0" lang="en-GB" sz="1100" kern="1200" dirty="0" smtClean="0">
                          <a:solidFill>
                            <a:schemeClr val="dk1"/>
                          </a:solidFill>
                          <a:latin typeface="+mn-lt"/>
                          <a:ea typeface="+mn-ea"/>
                          <a:cs typeface="+mn-cs"/>
                        </a:rPr>
                        <a:t> Identify primary areas for improvement and how these will be achieved </a:t>
                      </a:r>
                      <a:endParaRPr kumimoji="0" lang="en-GB" sz="1100" kern="1200" dirty="0">
                        <a:solidFill>
                          <a:schemeClr val="dk1"/>
                        </a:solidFill>
                        <a:latin typeface="+mn-lt"/>
                        <a:ea typeface="+mn-ea"/>
                        <a:cs typeface="+mn-cs"/>
                      </a:endParaRPr>
                    </a:p>
                  </a:txBody>
                  <a:tcPr/>
                </a:tc>
                <a:tc>
                  <a:txBody>
                    <a:bodyPr/>
                    <a:lstStyle/>
                    <a:p>
                      <a:endParaRPr kumimoji="0" lang="en-GB" sz="1100" kern="1200" dirty="0" smtClean="0">
                        <a:solidFill>
                          <a:schemeClr val="dk1"/>
                        </a:solidFill>
                        <a:latin typeface="+mn-lt"/>
                        <a:ea typeface="+mn-ea"/>
                        <a:cs typeface="+mn-cs"/>
                      </a:endParaRPr>
                    </a:p>
                  </a:txBody>
                  <a:tcPr/>
                </a:tc>
              </a:tr>
            </a:tbl>
          </a:graphicData>
        </a:graphic>
      </p:graphicFrame>
      <p:sp>
        <p:nvSpPr>
          <p:cNvPr id="3" name="Title 2"/>
          <p:cNvSpPr>
            <a:spLocks noGrp="1"/>
          </p:cNvSpPr>
          <p:nvPr>
            <p:ph type="title"/>
          </p:nvPr>
        </p:nvSpPr>
        <p:spPr>
          <a:xfrm>
            <a:off x="230832" y="116632"/>
            <a:ext cx="8733656" cy="504056"/>
          </a:xfrm>
        </p:spPr>
        <p:txBody>
          <a:bodyPr>
            <a:noAutofit/>
          </a:bodyPr>
          <a:lstStyle/>
          <a:p>
            <a:r>
              <a:rPr lang="en-GB" sz="3600" dirty="0" smtClean="0"/>
              <a:t>LO1 </a:t>
            </a:r>
            <a:r>
              <a:rPr lang="en-GB" sz="3600" dirty="0" smtClean="0"/>
              <a:t>- Assessment Criteria</a:t>
            </a:r>
            <a:endParaRPr lang="en-GB" sz="3600" dirty="0"/>
          </a:p>
        </p:txBody>
      </p:sp>
    </p:spTree>
    <p:extLst>
      <p:ext uri="{BB962C8B-B14F-4D97-AF65-F5344CB8AC3E}">
        <p14:creationId xmlns:p14="http://schemas.microsoft.com/office/powerpoint/2010/main" val="165665613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772816"/>
            <a:ext cx="8712968" cy="4320480"/>
          </a:xfrm>
        </p:spPr>
        <p:txBody>
          <a:bodyPr>
            <a:noAutofit/>
          </a:bodyPr>
          <a:lstStyle/>
          <a:p>
            <a:pPr marL="365125" indent="-365125">
              <a:buNone/>
            </a:pPr>
            <a:r>
              <a:rPr lang="en-GB" sz="2000" b="1" dirty="0" smtClean="0"/>
              <a:t>The Ergonomic Environment</a:t>
            </a:r>
            <a:endParaRPr lang="en-GB" sz="2000" dirty="0" smtClean="0"/>
          </a:p>
          <a:p>
            <a:pPr marL="0" indent="0">
              <a:buNone/>
            </a:pPr>
            <a:r>
              <a:rPr lang="en-US" sz="1800" b="1" dirty="0" smtClean="0"/>
              <a:t>Environment </a:t>
            </a:r>
            <a:r>
              <a:rPr lang="en-US" sz="1800" b="1" dirty="0" smtClean="0">
                <a:sym typeface="Wingdings" pitchFamily="2" charset="2"/>
              </a:rPr>
              <a:t></a:t>
            </a:r>
            <a:r>
              <a:rPr lang="en-US" sz="1800" b="1" dirty="0" smtClean="0"/>
              <a:t> </a:t>
            </a:r>
            <a:r>
              <a:rPr lang="en-US" sz="1800" dirty="0" smtClean="0"/>
              <a:t>Computers generate heat, but this must be controlled to a "comfortable" level, if necessary by the use of fans and/or air conditioning. </a:t>
            </a:r>
          </a:p>
          <a:p>
            <a:pPr marL="342900" indent="-342900"/>
            <a:r>
              <a:rPr lang="en-US" sz="1800" dirty="0" smtClean="0"/>
              <a:t>At the same time, the air must not be too dry or too damp</a:t>
            </a:r>
          </a:p>
          <a:p>
            <a:pPr marL="342900" indent="-342900"/>
            <a:r>
              <a:rPr lang="en-US" sz="1800" dirty="0" smtClean="0"/>
              <a:t>Background noise must not be so high that you find it difficult to concentrate or need to shout</a:t>
            </a:r>
          </a:p>
          <a:p>
            <a:pPr marL="342900" indent="-342900"/>
            <a:r>
              <a:rPr lang="en-US" sz="1800" dirty="0" smtClean="0"/>
              <a:t>Radiation must be reduced to "negligible" levels</a:t>
            </a:r>
          </a:p>
          <a:p>
            <a:pPr marL="342900" indent="-342900"/>
            <a:r>
              <a:rPr lang="en-US" sz="1800" dirty="0" smtClean="0"/>
              <a:t>In general you should have enough space to be able to change position and vary your movements</a:t>
            </a:r>
            <a:endParaRPr lang="en-GB" sz="1800" dirty="0" smtClean="0"/>
          </a:p>
          <a:p>
            <a:pPr marL="342900" indent="-342900"/>
            <a:r>
              <a:rPr lang="en-US" sz="1800" dirty="0" smtClean="0"/>
              <a:t>Last, but by no means least, you should take regular breaks from the computer, ideally five minutes every half an hour  -&gt; This relieves eye strain as well as helping to prevent RSI</a:t>
            </a:r>
            <a:endParaRPr lang="en-GB" sz="1800" dirty="0" smtClean="0"/>
          </a:p>
        </p:txBody>
      </p:sp>
      <p:sp>
        <p:nvSpPr>
          <p:cNvPr id="2" name="Title 1"/>
          <p:cNvSpPr>
            <a:spLocks noGrp="1"/>
          </p:cNvSpPr>
          <p:nvPr>
            <p:ph type="title"/>
          </p:nvPr>
        </p:nvSpPr>
        <p:spPr>
          <a:xfrm>
            <a:off x="0" y="980728"/>
            <a:ext cx="9144000" cy="504056"/>
          </a:xfrm>
        </p:spPr>
        <p:txBody>
          <a:bodyPr>
            <a:normAutofit fontScale="90000"/>
          </a:bodyPr>
          <a:lstStyle/>
          <a:p>
            <a:r>
              <a:rPr lang="en-GB" dirty="0" smtClean="0"/>
              <a:t> 1 - Working Practices (Health and Safety at Work Act (1974))</a:t>
            </a:r>
            <a:endParaRPr lang="en-US" dirty="0"/>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123" name="Content Placeholder 2"/>
          <p:cNvSpPr>
            <a:spLocks noGrp="1"/>
          </p:cNvSpPr>
          <p:nvPr>
            <p:ph idx="1"/>
          </p:nvPr>
        </p:nvSpPr>
        <p:spPr>
          <a:xfrm>
            <a:off x="285720" y="1772816"/>
            <a:ext cx="8501122" cy="4565154"/>
          </a:xfrm>
        </p:spPr>
        <p:txBody>
          <a:bodyPr>
            <a:normAutofit/>
          </a:bodyPr>
          <a:lstStyle/>
          <a:p>
            <a:pPr marL="0" indent="0">
              <a:buNone/>
            </a:pPr>
            <a:r>
              <a:rPr lang="en-GB" sz="2000" b="1" dirty="0" smtClean="0"/>
              <a:t>Design of Tasks</a:t>
            </a:r>
          </a:p>
          <a:p>
            <a:pPr marL="0" indent="0">
              <a:buNone/>
            </a:pPr>
            <a:r>
              <a:rPr lang="en-GB" sz="1800" dirty="0" smtClean="0"/>
              <a:t>If possible, it is better for employees to have a change of task rather than sit in front of a screen all day. If that isn’t possible, they will need to take </a:t>
            </a:r>
            <a:r>
              <a:rPr lang="en-GB" sz="1800" b="1" dirty="0" smtClean="0"/>
              <a:t>regular breaks</a:t>
            </a:r>
            <a:r>
              <a:rPr lang="en-GB" sz="1800" dirty="0" smtClean="0"/>
              <a:t>.</a:t>
            </a:r>
          </a:p>
          <a:p>
            <a:pPr marL="342900" indent="-342900"/>
            <a:r>
              <a:rPr lang="en-GB" sz="1800" dirty="0" smtClean="0"/>
              <a:t>The fact that computers provide a record of every working moment can put a lot of stress on employees who are expected to meet very demanding targets.</a:t>
            </a:r>
          </a:p>
          <a:p>
            <a:pPr marL="342900" indent="-342900"/>
            <a:r>
              <a:rPr lang="en-GB" sz="1800" dirty="0" smtClean="0"/>
              <a:t>Employers can help by providing the right training and setting realistic targets.</a:t>
            </a:r>
          </a:p>
          <a:p>
            <a:pPr marL="342900" indent="-342900"/>
            <a:r>
              <a:rPr lang="en-GB" sz="1800" dirty="0" smtClean="0"/>
              <a:t>They should also make sure that the employees have regular </a:t>
            </a:r>
            <a:r>
              <a:rPr lang="en-GB" sz="1800" b="1" dirty="0" smtClean="0"/>
              <a:t>eyesight checks</a:t>
            </a:r>
            <a:r>
              <a:rPr lang="en-GB" sz="1800" dirty="0" smtClean="0"/>
              <a:t>.</a:t>
            </a:r>
          </a:p>
          <a:p>
            <a:pPr marL="452628" indent="-342900"/>
            <a:endParaRPr lang="en-GB" sz="1800" dirty="0"/>
          </a:p>
        </p:txBody>
      </p:sp>
      <p:sp>
        <p:nvSpPr>
          <p:cNvPr id="5122" name="Title 1"/>
          <p:cNvSpPr>
            <a:spLocks noGrp="1"/>
          </p:cNvSpPr>
          <p:nvPr>
            <p:ph type="title"/>
          </p:nvPr>
        </p:nvSpPr>
        <p:spPr>
          <a:xfrm>
            <a:off x="0" y="971873"/>
            <a:ext cx="9144000" cy="512911"/>
          </a:xfrm>
        </p:spPr>
        <p:txBody>
          <a:bodyPr>
            <a:noAutofit/>
          </a:bodyPr>
          <a:lstStyle/>
          <a:p>
            <a:r>
              <a:rPr lang="en-GB" sz="4000" dirty="0" smtClean="0"/>
              <a:t> 1 - Working Practices (Health and Safety at Work Act (1974))</a:t>
            </a:r>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123" name="Content Placeholder 2"/>
          <p:cNvSpPr>
            <a:spLocks noGrp="1"/>
          </p:cNvSpPr>
          <p:nvPr>
            <p:ph idx="1"/>
          </p:nvPr>
        </p:nvSpPr>
        <p:spPr>
          <a:xfrm>
            <a:off x="285720" y="1772816"/>
            <a:ext cx="8501122" cy="4565154"/>
          </a:xfrm>
        </p:spPr>
        <p:txBody>
          <a:bodyPr>
            <a:normAutofit/>
          </a:bodyPr>
          <a:lstStyle/>
          <a:p>
            <a:pPr marL="0" indent="0">
              <a:buNone/>
            </a:pPr>
            <a:r>
              <a:rPr lang="en-GB" sz="2000" b="1" dirty="0" smtClean="0"/>
              <a:t>Training</a:t>
            </a:r>
          </a:p>
          <a:p>
            <a:pPr marL="0" indent="0">
              <a:buNone/>
            </a:pPr>
            <a:r>
              <a:rPr lang="en-GB" sz="1800" dirty="0" smtClean="0"/>
              <a:t>Employees should be trained so that they understand:</a:t>
            </a:r>
          </a:p>
          <a:p>
            <a:pPr marL="261938" indent="-261938"/>
            <a:r>
              <a:rPr lang="en-GB" sz="1800" dirty="0" smtClean="0"/>
              <a:t>how to adjust the furniture so that they are sitting properly</a:t>
            </a:r>
          </a:p>
          <a:p>
            <a:pPr marL="261938" indent="-261938"/>
            <a:r>
              <a:rPr lang="en-GB" sz="1800" dirty="0" smtClean="0"/>
              <a:t>how to adjust the monitor setting depending on the lighting in the room</a:t>
            </a:r>
          </a:p>
          <a:p>
            <a:pPr marL="261938" indent="-261938"/>
            <a:r>
              <a:rPr lang="en-GB" sz="1800" dirty="0" smtClean="0"/>
              <a:t>that it is important to change position regularly</a:t>
            </a:r>
          </a:p>
          <a:p>
            <a:pPr marL="261938" indent="-261938"/>
            <a:r>
              <a:rPr lang="en-GB" sz="1800" dirty="0" smtClean="0"/>
              <a:t>that they must actually take their breaks - regular short breaks are better than one longer one</a:t>
            </a:r>
          </a:p>
          <a:p>
            <a:pPr marL="261938" indent="-261938"/>
            <a:r>
              <a:rPr lang="en-GB" sz="1800" dirty="0" smtClean="0"/>
              <a:t>how to report any problems they may have</a:t>
            </a:r>
            <a:endParaRPr lang="en-GB" sz="1800" dirty="0"/>
          </a:p>
        </p:txBody>
      </p:sp>
      <p:sp>
        <p:nvSpPr>
          <p:cNvPr id="5122" name="Title 1"/>
          <p:cNvSpPr>
            <a:spLocks noGrp="1"/>
          </p:cNvSpPr>
          <p:nvPr>
            <p:ph type="title"/>
          </p:nvPr>
        </p:nvSpPr>
        <p:spPr>
          <a:xfrm>
            <a:off x="0" y="971873"/>
            <a:ext cx="9144000" cy="512911"/>
          </a:xfrm>
        </p:spPr>
        <p:txBody>
          <a:bodyPr>
            <a:noAutofit/>
          </a:bodyPr>
          <a:lstStyle/>
          <a:p>
            <a:r>
              <a:rPr lang="en-GB" sz="4000" dirty="0" smtClean="0"/>
              <a:t> 1 - Working Practices (Health and Safety at Work Act (1974))</a:t>
            </a:r>
          </a:p>
        </p:txBody>
      </p:sp>
      <p:pic>
        <p:nvPicPr>
          <p:cNvPr id="27" name="Picture 11" descr="stretch"/>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7956376" y="3329108"/>
            <a:ext cx="1152128" cy="3124228"/>
          </a:xfrm>
          <a:prstGeom prst="rect">
            <a:avLst/>
          </a:prstGeom>
          <a:noFill/>
        </p:spPr>
      </p:pic>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123" name="Content Placeholder 2"/>
          <p:cNvSpPr>
            <a:spLocks noGrp="1"/>
          </p:cNvSpPr>
          <p:nvPr>
            <p:ph idx="1"/>
          </p:nvPr>
        </p:nvSpPr>
        <p:spPr>
          <a:xfrm>
            <a:off x="285720" y="1772816"/>
            <a:ext cx="8501122" cy="4565154"/>
          </a:xfrm>
        </p:spPr>
        <p:txBody>
          <a:bodyPr>
            <a:normAutofit/>
          </a:bodyPr>
          <a:lstStyle/>
          <a:p>
            <a:pPr marL="0" indent="0">
              <a:buNone/>
            </a:pPr>
            <a:r>
              <a:rPr lang="en-GB" sz="2000" b="1" dirty="0" smtClean="0"/>
              <a:t>Summary</a:t>
            </a:r>
          </a:p>
          <a:p>
            <a:pPr marL="261938" indent="-261938">
              <a:buFontTx/>
              <a:buBlip>
                <a:blip r:embed="rId3"/>
              </a:buBlip>
            </a:pPr>
            <a:r>
              <a:rPr lang="en-GB" sz="1800" dirty="0" smtClean="0"/>
              <a:t>Employers have a duty to look after the </a:t>
            </a:r>
            <a:r>
              <a:rPr lang="en-GB" sz="1800" b="1" dirty="0" smtClean="0"/>
              <a:t>health and safety</a:t>
            </a:r>
            <a:r>
              <a:rPr lang="en-GB" sz="1800" dirty="0" smtClean="0"/>
              <a:t> of their employees.</a:t>
            </a:r>
          </a:p>
          <a:p>
            <a:pPr marL="261938" indent="-261938">
              <a:buFontTx/>
              <a:buBlip>
                <a:blip r:embed="rId3"/>
              </a:buBlip>
            </a:pPr>
            <a:r>
              <a:rPr lang="en-GB" sz="1800" dirty="0" smtClean="0"/>
              <a:t>Employers need to </a:t>
            </a:r>
            <a:r>
              <a:rPr lang="en-GB" sz="1800" b="1" dirty="0" smtClean="0"/>
              <a:t>assess</a:t>
            </a:r>
            <a:r>
              <a:rPr lang="en-GB" sz="1800" dirty="0" smtClean="0"/>
              <a:t> the </a:t>
            </a:r>
            <a:r>
              <a:rPr lang="en-GB" sz="1800" b="1" dirty="0" smtClean="0"/>
              <a:t>working environment</a:t>
            </a:r>
            <a:r>
              <a:rPr lang="en-GB" sz="1800" dirty="0" smtClean="0"/>
              <a:t>, the</a:t>
            </a:r>
            <a:r>
              <a:rPr lang="en-GB" sz="1800" b="1" dirty="0" smtClean="0"/>
              <a:t> type of job</a:t>
            </a:r>
            <a:r>
              <a:rPr lang="en-GB" sz="1800" dirty="0" smtClean="0"/>
              <a:t> carried out and any </a:t>
            </a:r>
            <a:r>
              <a:rPr lang="en-GB" sz="1800" b="1" dirty="0" smtClean="0"/>
              <a:t>special requirements </a:t>
            </a:r>
            <a:r>
              <a:rPr lang="en-GB" sz="1800" dirty="0" smtClean="0"/>
              <a:t>of their employees.</a:t>
            </a:r>
          </a:p>
          <a:p>
            <a:pPr marL="261938" indent="-261938">
              <a:buFontTx/>
              <a:buBlip>
                <a:blip r:embed="rId3"/>
              </a:buBlip>
            </a:pPr>
            <a:r>
              <a:rPr lang="en-GB" sz="1800" dirty="0" smtClean="0"/>
              <a:t>Risks must be assessed and all efforts made to reduce them.</a:t>
            </a:r>
          </a:p>
          <a:p>
            <a:pPr marL="261938" indent="-261938">
              <a:buFontTx/>
              <a:buBlip>
                <a:blip r:embed="rId3"/>
              </a:buBlip>
            </a:pPr>
            <a:r>
              <a:rPr lang="en-GB" sz="1800" dirty="0" smtClean="0"/>
              <a:t>Most problems for ICT workers can be reduced by having the </a:t>
            </a:r>
            <a:r>
              <a:rPr lang="en-GB" sz="1800" b="1" dirty="0" smtClean="0"/>
              <a:t>correct height work surface</a:t>
            </a:r>
            <a:r>
              <a:rPr lang="en-GB" sz="1800" dirty="0" smtClean="0"/>
              <a:t>, an </a:t>
            </a:r>
            <a:r>
              <a:rPr lang="en-GB" sz="1800" b="1" dirty="0" smtClean="0"/>
              <a:t>adjustable chair</a:t>
            </a:r>
            <a:r>
              <a:rPr lang="en-GB" sz="1800" dirty="0" smtClean="0"/>
              <a:t> and the </a:t>
            </a:r>
            <a:r>
              <a:rPr lang="en-GB" sz="1800" b="1" dirty="0" smtClean="0"/>
              <a:t>correct lighting</a:t>
            </a:r>
            <a:r>
              <a:rPr lang="en-GB" sz="1800" dirty="0" smtClean="0"/>
              <a:t>.</a:t>
            </a:r>
          </a:p>
          <a:p>
            <a:pPr marL="261938" indent="-261938">
              <a:buFontTx/>
              <a:buBlip>
                <a:blip r:embed="rId3"/>
              </a:buBlip>
            </a:pPr>
            <a:r>
              <a:rPr lang="en-GB" sz="1800" b="1" dirty="0" smtClean="0"/>
              <a:t>Regular breaks</a:t>
            </a:r>
            <a:r>
              <a:rPr lang="en-GB" sz="1800" dirty="0" smtClean="0"/>
              <a:t> and annual </a:t>
            </a:r>
            <a:r>
              <a:rPr lang="en-GB" sz="1800" b="1" dirty="0" smtClean="0"/>
              <a:t>eye checks</a:t>
            </a:r>
            <a:r>
              <a:rPr lang="en-GB" sz="1800" dirty="0" smtClean="0"/>
              <a:t> are also very important</a:t>
            </a:r>
          </a:p>
          <a:p>
            <a:pPr marL="261938" indent="-261938">
              <a:buFontTx/>
              <a:buBlip>
                <a:blip r:embed="rId3"/>
              </a:buBlip>
            </a:pPr>
            <a:r>
              <a:rPr lang="en-GB" sz="1800" dirty="0" smtClean="0"/>
              <a:t>Employees should have the appropriate </a:t>
            </a:r>
            <a:r>
              <a:rPr lang="en-GB" sz="1800" b="1" dirty="0" smtClean="0"/>
              <a:t>training</a:t>
            </a:r>
            <a:r>
              <a:rPr lang="en-GB" sz="1800" dirty="0" smtClean="0"/>
              <a:t> to minimize the risk of injury</a:t>
            </a:r>
            <a:endParaRPr lang="en-GB" sz="1800" dirty="0"/>
          </a:p>
        </p:txBody>
      </p:sp>
      <p:sp>
        <p:nvSpPr>
          <p:cNvPr id="5122" name="Title 1"/>
          <p:cNvSpPr>
            <a:spLocks noGrp="1"/>
          </p:cNvSpPr>
          <p:nvPr>
            <p:ph type="title"/>
          </p:nvPr>
        </p:nvSpPr>
        <p:spPr>
          <a:xfrm>
            <a:off x="0" y="971873"/>
            <a:ext cx="9144000" cy="512911"/>
          </a:xfrm>
        </p:spPr>
        <p:txBody>
          <a:bodyPr>
            <a:noAutofit/>
          </a:bodyPr>
          <a:lstStyle/>
          <a:p>
            <a:r>
              <a:rPr lang="en-GB" sz="4000" dirty="0" smtClean="0"/>
              <a:t> 1 - Working Practices (Health and Safety at Work Act (1974))</a:t>
            </a:r>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844824"/>
            <a:ext cx="8712968" cy="5013176"/>
          </a:xfrm>
        </p:spPr>
        <p:txBody>
          <a:bodyPr>
            <a:noAutofit/>
          </a:bodyPr>
          <a:lstStyle/>
          <a:p>
            <a:pPr marL="0" indent="0">
              <a:buNone/>
            </a:pPr>
            <a:r>
              <a:rPr lang="en-GB" sz="1800" dirty="0" smtClean="0"/>
              <a:t>This Act applies to personal information about an individual </a:t>
            </a:r>
          </a:p>
          <a:p>
            <a:pPr marL="457200" indent="-457200"/>
            <a:r>
              <a:rPr lang="en-GB" sz="1600" dirty="0" smtClean="0"/>
              <a:t>It is aimed at protecting the rights of the individual to privacy. The Act is quite complex but there are basically eight common sense rules - known as the ‘data protection principles’</a:t>
            </a:r>
          </a:p>
          <a:p>
            <a:pPr marL="457200" indent="-457200"/>
            <a:r>
              <a:rPr lang="en-GB" sz="1600" dirty="0" smtClean="0"/>
              <a:t>Gives important rights to the person about whom the data is held about </a:t>
            </a:r>
            <a:r>
              <a:rPr lang="en-GB" sz="1600" dirty="0" smtClean="0">
                <a:sym typeface="Wingdings" pitchFamily="2" charset="2"/>
              </a:rPr>
              <a:t> t</a:t>
            </a:r>
            <a:r>
              <a:rPr lang="en-GB" sz="1600" dirty="0" smtClean="0"/>
              <a:t>his includes the right to know what information is held, including information held by an employer, and the right to correct information that is wrong</a:t>
            </a:r>
          </a:p>
          <a:p>
            <a:pPr marL="713232" lvl="1" indent="-457200"/>
            <a:r>
              <a:rPr lang="en-GB" sz="1600" dirty="0" smtClean="0"/>
              <a:t>Compensation can be claimed through the courts if an organisation breaches this Act and causes damage, such as financial loss, claim for distress caused as a result of the incident</a:t>
            </a:r>
          </a:p>
          <a:p>
            <a:pPr marL="457200" indent="-457200"/>
            <a:r>
              <a:rPr lang="en-GB" sz="1600" dirty="0" smtClean="0"/>
              <a:t>If an organisation holds data on individuals, it must register under the Act</a:t>
            </a:r>
          </a:p>
          <a:p>
            <a:pPr marL="713232" lvl="1" indent="-457200"/>
            <a:r>
              <a:rPr lang="en-GB" sz="1600" dirty="0" smtClean="0"/>
              <a:t>Employees must adhere to the Act and the employer will have rules/ guidelines to follow</a:t>
            </a:r>
          </a:p>
          <a:p>
            <a:pPr marL="713232" lvl="1" indent="-457200"/>
            <a:r>
              <a:rPr lang="en-GB" sz="1600" dirty="0" smtClean="0"/>
              <a:t>The employer will be prosecuted if they break this law and if an employee is found to be negligent, he/she may be liable for prosecution too</a:t>
            </a:r>
            <a:endParaRPr lang="en-US" sz="1600" dirty="0" smtClean="0"/>
          </a:p>
          <a:p>
            <a:pPr marL="0" indent="0">
              <a:buNone/>
            </a:pPr>
            <a:r>
              <a:rPr lang="en-GB" sz="2400" dirty="0" smtClean="0"/>
              <a:t>-------------------------------------------------------------------------------------------</a:t>
            </a:r>
          </a:p>
          <a:p>
            <a:pPr marL="1350963" indent="0">
              <a:buNone/>
            </a:pPr>
            <a:r>
              <a:rPr lang="en-GB" sz="1800" b="1" i="1" dirty="0" smtClean="0"/>
              <a:t>Task 3 (P1.3)</a:t>
            </a:r>
            <a:r>
              <a:rPr lang="en-GB" sz="1800" dirty="0" smtClean="0"/>
              <a:t> - Produce a </a:t>
            </a:r>
            <a:r>
              <a:rPr lang="en-GB" sz="1800" b="1" dirty="0" smtClean="0"/>
              <a:t>report</a:t>
            </a:r>
            <a:r>
              <a:rPr lang="en-GB" sz="1800" dirty="0" smtClean="0"/>
              <a:t> describing the risks and the measures 	employees/employers need to consider when dealing within data held</a:t>
            </a:r>
          </a:p>
        </p:txBody>
      </p:sp>
      <p:sp>
        <p:nvSpPr>
          <p:cNvPr id="2" name="Title 1"/>
          <p:cNvSpPr>
            <a:spLocks noGrp="1"/>
          </p:cNvSpPr>
          <p:nvPr>
            <p:ph type="title"/>
          </p:nvPr>
        </p:nvSpPr>
        <p:spPr>
          <a:xfrm>
            <a:off x="0" y="980728"/>
            <a:ext cx="9144000" cy="504056"/>
          </a:xfrm>
        </p:spPr>
        <p:txBody>
          <a:bodyPr>
            <a:normAutofit fontScale="90000"/>
          </a:bodyPr>
          <a:lstStyle/>
          <a:p>
            <a:r>
              <a:rPr lang="en-GB" dirty="0" smtClean="0"/>
              <a:t> 1 - Working Practices (Data Protection Act (1998))</a:t>
            </a:r>
            <a:endParaRPr lang="en-US" dirty="0"/>
          </a:p>
        </p:txBody>
      </p:sp>
      <p:graphicFrame>
        <p:nvGraphicFramePr>
          <p:cNvPr id="23" name="Table 22"/>
          <p:cNvGraphicFramePr>
            <a:graphicFrameLocks noGrp="1"/>
          </p:cNvGraphicFramePr>
          <p:nvPr/>
        </p:nvGraphicFramePr>
        <p:xfrm>
          <a:off x="3563888" y="6370528"/>
          <a:ext cx="5015880" cy="370840"/>
        </p:xfrm>
        <a:graphic>
          <a:graphicData uri="http://schemas.openxmlformats.org/drawingml/2006/table">
            <a:tbl>
              <a:tblPr firstRow="1" bandRow="1">
                <a:tableStyleId>{5C22544A-7EE6-4342-B048-85BDC9FD1C3A}</a:tableStyleId>
              </a:tblPr>
              <a:tblGrid>
                <a:gridCol w="2507940"/>
                <a:gridCol w="2507940"/>
              </a:tblGrid>
              <a:tr h="370840">
                <a:tc>
                  <a:txBody>
                    <a:bodyPr/>
                    <a:lstStyle/>
                    <a:p>
                      <a:pPr marL="713232" lvl="1" indent="-457200" algn="ctr"/>
                      <a:r>
                        <a:rPr lang="en-GB" sz="1800" dirty="0" smtClean="0">
                          <a:solidFill>
                            <a:schemeClr val="tx1"/>
                          </a:solidFill>
                          <a:latin typeface="Calibri" pitchFamily="34" charset="0"/>
                          <a:cs typeface="Calibri" pitchFamily="34" charset="0"/>
                        </a:rPr>
                        <a:t>What is it?</a:t>
                      </a:r>
                    </a:p>
                  </a:txBody>
                  <a:tcPr>
                    <a:solidFill>
                      <a:schemeClr val="tx2">
                        <a:lumMod val="20000"/>
                        <a:lumOff val="80000"/>
                      </a:schemeClr>
                    </a:solidFill>
                  </a:tcPr>
                </a:tc>
                <a:tc>
                  <a:txBody>
                    <a:bodyPr/>
                    <a:lstStyle/>
                    <a:p>
                      <a:pPr algn="ctr"/>
                      <a:r>
                        <a:rPr lang="en-GB" sz="1800" dirty="0" smtClean="0">
                          <a:solidFill>
                            <a:schemeClr val="tx1"/>
                          </a:solidFill>
                          <a:latin typeface="Calibri" pitchFamily="34" charset="0"/>
                          <a:cs typeface="Calibri" pitchFamily="34" charset="0"/>
                        </a:rPr>
                        <a:t>Adhering to Legislation</a:t>
                      </a:r>
                      <a:endParaRPr lang="en-GB" dirty="0">
                        <a:solidFill>
                          <a:schemeClr val="tx1"/>
                        </a:solidFill>
                        <a:latin typeface="Calibri" pitchFamily="34" charset="0"/>
                        <a:cs typeface="Calibri" pitchFamily="34" charset="0"/>
                      </a:endParaRPr>
                    </a:p>
                  </a:txBody>
                  <a:tcPr>
                    <a:solidFill>
                      <a:schemeClr val="tx2">
                        <a:lumMod val="20000"/>
                        <a:lumOff val="80000"/>
                      </a:schemeClr>
                    </a:solidFill>
                  </a:tcPr>
                </a:tc>
              </a:tr>
            </a:tbl>
          </a:graphicData>
        </a:graphic>
      </p:graphicFrame>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772816"/>
            <a:ext cx="8712968" cy="5013176"/>
          </a:xfrm>
        </p:spPr>
        <p:txBody>
          <a:bodyPr>
            <a:normAutofit/>
          </a:bodyPr>
          <a:lstStyle/>
          <a:p>
            <a:pPr>
              <a:buNone/>
            </a:pPr>
            <a:r>
              <a:rPr lang="en-US" sz="2000" dirty="0" smtClean="0"/>
              <a:t>The Act defines eight principles of information-handling practice</a:t>
            </a:r>
          </a:p>
          <a:p>
            <a:pPr>
              <a:buFont typeface="+mj-lt"/>
              <a:buAutoNum type="arabicPeriod"/>
            </a:pPr>
            <a:r>
              <a:rPr lang="en-US" sz="1400" dirty="0" smtClean="0"/>
              <a:t>Personal </a:t>
            </a:r>
            <a:r>
              <a:rPr lang="en-US" sz="1400" b="1" dirty="0" smtClean="0"/>
              <a:t>data shall be processed fairly and lawfully </a:t>
            </a:r>
            <a:r>
              <a:rPr lang="en-US" sz="1400" dirty="0" smtClean="0"/>
              <a:t>and, in particular, shall not be processed unless- </a:t>
            </a:r>
          </a:p>
          <a:p>
            <a:pPr lvl="1"/>
            <a:r>
              <a:rPr lang="en-US" sz="1400" dirty="0" smtClean="0"/>
              <a:t>at least one of the conditions in Schedule 2 is met, and </a:t>
            </a:r>
          </a:p>
          <a:p>
            <a:pPr lvl="1"/>
            <a:r>
              <a:rPr lang="en-US" sz="1400" dirty="0" smtClean="0"/>
              <a:t>in the case of sensitive personal data, at least one of the conditions in Schedule 3 is also met</a:t>
            </a:r>
          </a:p>
          <a:p>
            <a:pPr>
              <a:buFont typeface="+mj-lt"/>
              <a:buAutoNum type="arabicPeriod"/>
            </a:pPr>
            <a:r>
              <a:rPr lang="en-US" sz="1400" dirty="0" smtClean="0"/>
              <a:t>Personal data shall be obtained only for one or more </a:t>
            </a:r>
            <a:r>
              <a:rPr lang="en-US" sz="1400" b="1" dirty="0" smtClean="0"/>
              <a:t>specified and lawful purposes</a:t>
            </a:r>
            <a:r>
              <a:rPr lang="en-US" sz="1400" dirty="0" smtClean="0"/>
              <a:t>, and shall not be further processed in any manner incompatible with that purpose or those purposes</a:t>
            </a:r>
          </a:p>
          <a:p>
            <a:pPr>
              <a:buFont typeface="+mj-lt"/>
              <a:buAutoNum type="arabicPeriod"/>
            </a:pPr>
            <a:r>
              <a:rPr lang="en-US" sz="1400" dirty="0" smtClean="0"/>
              <a:t>Personal data shall be </a:t>
            </a:r>
            <a:r>
              <a:rPr lang="en-US" sz="1400" b="1" dirty="0" smtClean="0"/>
              <a:t>adequate, relevant </a:t>
            </a:r>
            <a:r>
              <a:rPr lang="en-US" sz="1400" dirty="0" smtClean="0"/>
              <a:t>and not excessive in relation to the </a:t>
            </a:r>
            <a:r>
              <a:rPr lang="en-US" sz="1400" b="1" dirty="0" smtClean="0"/>
              <a:t>purpose or purposes </a:t>
            </a:r>
            <a:r>
              <a:rPr lang="en-US" sz="1400" dirty="0" smtClean="0"/>
              <a:t>for which they are processed</a:t>
            </a:r>
          </a:p>
          <a:p>
            <a:pPr>
              <a:buFont typeface="+mj-lt"/>
              <a:buAutoNum type="arabicPeriod"/>
            </a:pPr>
            <a:r>
              <a:rPr lang="en-US" sz="1400" dirty="0" smtClean="0"/>
              <a:t>Personal data shall be </a:t>
            </a:r>
            <a:r>
              <a:rPr lang="en-US" sz="1400" b="1" dirty="0" smtClean="0"/>
              <a:t>accurate and, where necessary, kept up to date</a:t>
            </a:r>
            <a:endParaRPr lang="en-US" sz="1400" dirty="0" smtClean="0"/>
          </a:p>
          <a:p>
            <a:pPr>
              <a:buFont typeface="+mj-lt"/>
              <a:buAutoNum type="arabicPeriod"/>
            </a:pPr>
            <a:r>
              <a:rPr lang="en-US" sz="1400" dirty="0" smtClean="0"/>
              <a:t>Personal data processed for any purpose or purposes shall </a:t>
            </a:r>
            <a:r>
              <a:rPr lang="en-US" sz="1400" b="1" dirty="0" smtClean="0"/>
              <a:t>not be kept for longer than is necessary </a:t>
            </a:r>
            <a:r>
              <a:rPr lang="en-US" sz="1400" dirty="0" smtClean="0"/>
              <a:t>for that purpose or those purposes</a:t>
            </a:r>
          </a:p>
          <a:p>
            <a:pPr>
              <a:buFont typeface="+mj-lt"/>
              <a:buAutoNum type="arabicPeriod"/>
            </a:pPr>
            <a:r>
              <a:rPr lang="en-US" sz="1400" dirty="0" smtClean="0"/>
              <a:t>Personal data shall be </a:t>
            </a:r>
            <a:r>
              <a:rPr lang="en-US" sz="1400" b="1" dirty="0" smtClean="0"/>
              <a:t>processed in accordance with the rights of data </a:t>
            </a:r>
            <a:r>
              <a:rPr lang="en-US" sz="1400" dirty="0" smtClean="0"/>
              <a:t>subjects under this Act</a:t>
            </a:r>
          </a:p>
          <a:p>
            <a:pPr>
              <a:buFont typeface="+mj-lt"/>
              <a:buAutoNum type="arabicPeriod"/>
            </a:pPr>
            <a:r>
              <a:rPr lang="en-US" sz="1400" dirty="0" smtClean="0"/>
              <a:t>Appropriate </a:t>
            </a:r>
            <a:r>
              <a:rPr lang="en-US" sz="1400" b="1" dirty="0" smtClean="0"/>
              <a:t>technical and </a:t>
            </a:r>
            <a:r>
              <a:rPr lang="en-US" sz="1400" b="1" dirty="0" err="1" smtClean="0"/>
              <a:t>organisational</a:t>
            </a:r>
            <a:r>
              <a:rPr lang="en-US" sz="1400" b="1" dirty="0" smtClean="0"/>
              <a:t> measures </a:t>
            </a:r>
            <a:r>
              <a:rPr lang="en-US" sz="1400" dirty="0" smtClean="0"/>
              <a:t>shall be taken against </a:t>
            </a:r>
            <a:r>
              <a:rPr lang="en-US" sz="1400" b="1" dirty="0" err="1" smtClean="0"/>
              <a:t>unauthorised</a:t>
            </a:r>
            <a:r>
              <a:rPr lang="en-US" sz="1400" b="1" dirty="0" smtClean="0"/>
              <a:t> or unlawful processing of personal data </a:t>
            </a:r>
            <a:r>
              <a:rPr lang="en-US" sz="1400" dirty="0" smtClean="0"/>
              <a:t>and against accidental loss or destruction of, or damage to, personal data</a:t>
            </a:r>
          </a:p>
          <a:p>
            <a:pPr>
              <a:buFont typeface="+mj-lt"/>
              <a:buAutoNum type="arabicPeriod"/>
            </a:pPr>
            <a:r>
              <a:rPr lang="en-US" sz="1400" dirty="0" smtClean="0"/>
              <a:t>Personal data shall not be </a:t>
            </a:r>
            <a:r>
              <a:rPr lang="en-US" sz="1400" b="1" dirty="0" smtClean="0"/>
              <a:t>transferred to a country or territory outside the European Economic Area </a:t>
            </a:r>
            <a:r>
              <a:rPr lang="en-US" sz="1400" dirty="0" smtClean="0"/>
              <a:t>unless that 	country or territory ensures an adequate level of protection for the rights and freedoms of data subjects 		in relation to the processing of personal data</a:t>
            </a:r>
          </a:p>
        </p:txBody>
      </p:sp>
      <p:sp>
        <p:nvSpPr>
          <p:cNvPr id="2" name="Title 1"/>
          <p:cNvSpPr>
            <a:spLocks noGrp="1"/>
          </p:cNvSpPr>
          <p:nvPr>
            <p:ph type="title"/>
          </p:nvPr>
        </p:nvSpPr>
        <p:spPr>
          <a:xfrm>
            <a:off x="0" y="980728"/>
            <a:ext cx="9144000" cy="504056"/>
          </a:xfrm>
        </p:spPr>
        <p:txBody>
          <a:bodyPr>
            <a:normAutofit fontScale="90000"/>
          </a:bodyPr>
          <a:lstStyle/>
          <a:p>
            <a:r>
              <a:rPr lang="en-GB" dirty="0" smtClean="0"/>
              <a:t> 1 - Working Practices (Data Protection Act (1998))</a:t>
            </a:r>
            <a:endParaRPr lang="en-US" dirty="0"/>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844824"/>
            <a:ext cx="8712968" cy="5013176"/>
          </a:xfrm>
        </p:spPr>
        <p:txBody>
          <a:bodyPr>
            <a:normAutofit/>
          </a:bodyPr>
          <a:lstStyle/>
          <a:p>
            <a:pPr marL="365125" indent="-365125">
              <a:buNone/>
            </a:pPr>
            <a:r>
              <a:rPr lang="en-GB" sz="2000" dirty="0" smtClean="0"/>
              <a:t>The act says that data must be:</a:t>
            </a:r>
          </a:p>
          <a:p>
            <a:pPr>
              <a:buClr>
                <a:srgbClr val="FF6600"/>
              </a:buClr>
              <a:buFontTx/>
              <a:buAutoNum type="arabicPeriod"/>
            </a:pPr>
            <a:r>
              <a:rPr lang="en-GB" sz="1800" dirty="0" smtClean="0"/>
              <a:t>fairly and lawfully processed (used)</a:t>
            </a:r>
          </a:p>
          <a:p>
            <a:pPr>
              <a:buClr>
                <a:srgbClr val="FF6600"/>
              </a:buClr>
              <a:buFontTx/>
              <a:buAutoNum type="arabicPeriod"/>
            </a:pPr>
            <a:r>
              <a:rPr lang="en-GB" sz="1800" dirty="0" smtClean="0"/>
              <a:t>used for limited purposes</a:t>
            </a:r>
          </a:p>
          <a:p>
            <a:pPr>
              <a:buClr>
                <a:srgbClr val="FF6600"/>
              </a:buClr>
              <a:buFontTx/>
              <a:buAutoNum type="arabicPeriod"/>
            </a:pPr>
            <a:r>
              <a:rPr lang="en-GB" sz="1800" dirty="0" smtClean="0"/>
              <a:t>adequate and relevant - only what is needed may be used</a:t>
            </a:r>
          </a:p>
          <a:p>
            <a:pPr>
              <a:buClr>
                <a:srgbClr val="FF6600"/>
              </a:buClr>
              <a:buFontTx/>
              <a:buAutoNum type="arabicPeriod"/>
            </a:pPr>
            <a:r>
              <a:rPr lang="en-GB" sz="1800" dirty="0" smtClean="0"/>
              <a:t>accurate</a:t>
            </a:r>
          </a:p>
          <a:p>
            <a:pPr>
              <a:buClr>
                <a:srgbClr val="FF6600"/>
              </a:buClr>
              <a:buFontTx/>
              <a:buAutoNum type="arabicPeriod"/>
            </a:pPr>
            <a:r>
              <a:rPr lang="en-GB" sz="1800" dirty="0" smtClean="0"/>
              <a:t>not kept for longer than is necessary</a:t>
            </a:r>
          </a:p>
          <a:p>
            <a:pPr>
              <a:buClr>
                <a:srgbClr val="FF6600"/>
              </a:buClr>
              <a:buFontTx/>
              <a:buAutoNum type="arabicPeriod"/>
            </a:pPr>
            <a:r>
              <a:rPr lang="en-GB" sz="1800" dirty="0" smtClean="0"/>
              <a:t>accessible to the individual and able to be corrected or removed where necessary</a:t>
            </a:r>
          </a:p>
          <a:p>
            <a:pPr>
              <a:buClr>
                <a:srgbClr val="FF6600"/>
              </a:buClr>
              <a:buFontTx/>
              <a:buAutoNum type="arabicPeriod"/>
            </a:pPr>
            <a:r>
              <a:rPr lang="en-GB" sz="1800" dirty="0" smtClean="0"/>
              <a:t>secure</a:t>
            </a:r>
          </a:p>
          <a:p>
            <a:pPr>
              <a:buClr>
                <a:srgbClr val="FF6600"/>
              </a:buClr>
              <a:buFontTx/>
              <a:buAutoNum type="arabicPeriod"/>
            </a:pPr>
            <a:r>
              <a:rPr lang="en-GB" sz="1800" dirty="0" smtClean="0"/>
              <a:t>not transferred to countries without adequate protection.</a:t>
            </a:r>
            <a:endParaRPr lang="en-GB" sz="1800" dirty="0"/>
          </a:p>
        </p:txBody>
      </p:sp>
      <p:sp>
        <p:nvSpPr>
          <p:cNvPr id="2" name="Title 1"/>
          <p:cNvSpPr>
            <a:spLocks noGrp="1"/>
          </p:cNvSpPr>
          <p:nvPr>
            <p:ph type="title"/>
          </p:nvPr>
        </p:nvSpPr>
        <p:spPr>
          <a:xfrm>
            <a:off x="0" y="980728"/>
            <a:ext cx="9144000" cy="504056"/>
          </a:xfrm>
        </p:spPr>
        <p:txBody>
          <a:bodyPr>
            <a:normAutofit fontScale="90000"/>
          </a:bodyPr>
          <a:lstStyle/>
          <a:p>
            <a:r>
              <a:rPr lang="en-GB" dirty="0" smtClean="0"/>
              <a:t> 1 - Working Practices (Data Protection Act (1998)) - (Simplified)</a:t>
            </a:r>
            <a:endParaRPr lang="en-US" dirty="0"/>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872208"/>
            <a:ext cx="8712968" cy="5445224"/>
          </a:xfrm>
        </p:spPr>
        <p:txBody>
          <a:bodyPr>
            <a:normAutofit fontScale="70000" lnSpcReduction="20000"/>
          </a:bodyPr>
          <a:lstStyle/>
          <a:p>
            <a:pPr marL="0" indent="0">
              <a:buNone/>
            </a:pPr>
            <a:r>
              <a:rPr lang="en-GB" sz="2600" dirty="0" smtClean="0"/>
              <a:t>The Freedom of Information Act gives a person the right to ask any public body - such as the </a:t>
            </a:r>
            <a:r>
              <a:rPr lang="en-GB" sz="2600" b="1" i="1" dirty="0" smtClean="0"/>
              <a:t>local authorities and councils, hospitals and doctors’ surgeries, schools, colleges and universities, the police </a:t>
            </a:r>
            <a:r>
              <a:rPr lang="en-GB" sz="2600" dirty="0" smtClean="0"/>
              <a:t>- for all the information they have on a particular subject. </a:t>
            </a:r>
          </a:p>
          <a:p>
            <a:r>
              <a:rPr lang="en-GB" sz="2300" b="1" dirty="0" smtClean="0"/>
              <a:t>Everyone </a:t>
            </a:r>
            <a:r>
              <a:rPr lang="en-GB" sz="2300" dirty="0" smtClean="0"/>
              <a:t>can make a request for information - there are no restrictions on age, nationality, or the area lived in</a:t>
            </a:r>
          </a:p>
          <a:p>
            <a:r>
              <a:rPr lang="en-GB" sz="2300" dirty="0" smtClean="0"/>
              <a:t>Unless there’s a good reason, the organisation must provide the information within 20 working days</a:t>
            </a:r>
          </a:p>
          <a:p>
            <a:r>
              <a:rPr lang="en-GB" sz="2300" dirty="0" smtClean="0"/>
              <a:t>You can also ask for all the personal information they hold on you - </a:t>
            </a:r>
            <a:r>
              <a:rPr lang="en-GB" sz="2300" b="1" i="1" dirty="0" smtClean="0"/>
              <a:t>some information might be withheld </a:t>
            </a:r>
            <a:r>
              <a:rPr lang="en-GB" sz="2300" dirty="0" smtClean="0"/>
              <a:t>to protect various interests which are allowed for by the Act / If this is the case, then they </a:t>
            </a:r>
            <a:r>
              <a:rPr lang="en-GB" sz="2300" b="1" i="1" dirty="0" smtClean="0"/>
              <a:t>must say why they have withheld any information</a:t>
            </a:r>
            <a:r>
              <a:rPr lang="en-GB" sz="2300" dirty="0" smtClean="0"/>
              <a:t> </a:t>
            </a:r>
          </a:p>
          <a:p>
            <a:r>
              <a:rPr lang="en-GB" sz="2300" dirty="0" smtClean="0"/>
              <a:t>There is </a:t>
            </a:r>
            <a:r>
              <a:rPr lang="en-GB" sz="2300" b="1" i="1" dirty="0" smtClean="0"/>
              <a:t>often no fee attached to making a request </a:t>
            </a:r>
            <a:r>
              <a:rPr lang="en-GB" sz="2300" dirty="0" smtClean="0"/>
              <a:t>under the Freedom of Information Act unless it is in excess of a certain cost limit </a:t>
            </a:r>
            <a:r>
              <a:rPr lang="en-GB" sz="2300" dirty="0" smtClean="0">
                <a:sym typeface="Wingdings" pitchFamily="2" charset="2"/>
              </a:rPr>
              <a:t> </a:t>
            </a:r>
            <a:r>
              <a:rPr lang="en-GB" sz="2300" dirty="0" smtClean="0"/>
              <a:t>Administration charges, for photocopying and postage for example, may be levied at the discretion of the organisation</a:t>
            </a:r>
          </a:p>
          <a:p>
            <a:r>
              <a:rPr lang="en-GB" sz="2300" dirty="0" smtClean="0"/>
              <a:t>If information is requested about themselves, it will be handled under the Data Protection Act</a:t>
            </a:r>
          </a:p>
          <a:p>
            <a:pPr marL="365125" indent="-365125">
              <a:buNone/>
            </a:pPr>
            <a:r>
              <a:rPr lang="en-GB" sz="3400" dirty="0" smtClean="0"/>
              <a:t>-------------------------------------------------------------------------------------------</a:t>
            </a:r>
          </a:p>
          <a:p>
            <a:pPr marL="0" indent="0">
              <a:lnSpc>
                <a:spcPct val="120000"/>
              </a:lnSpc>
              <a:buNone/>
            </a:pPr>
            <a:r>
              <a:rPr lang="en-GB" sz="2600" b="1" i="1" dirty="0" smtClean="0"/>
              <a:t>Task 6 (P1.6)</a:t>
            </a:r>
            <a:r>
              <a:rPr lang="en-GB" sz="2600" dirty="0" smtClean="0"/>
              <a:t> - Produce a </a:t>
            </a:r>
            <a:r>
              <a:rPr lang="en-GB" sz="2600" b="1" dirty="0" smtClean="0"/>
              <a:t>report</a:t>
            </a:r>
            <a:r>
              <a:rPr lang="en-GB" sz="2600" dirty="0" smtClean="0"/>
              <a:t> describing how employees/employers are obliged to 	provide information to interested parties </a:t>
            </a:r>
          </a:p>
        </p:txBody>
      </p:sp>
      <p:sp>
        <p:nvSpPr>
          <p:cNvPr id="2" name="Title 1"/>
          <p:cNvSpPr>
            <a:spLocks noGrp="1"/>
          </p:cNvSpPr>
          <p:nvPr>
            <p:ph type="title"/>
          </p:nvPr>
        </p:nvSpPr>
        <p:spPr>
          <a:xfrm>
            <a:off x="0" y="980728"/>
            <a:ext cx="9144000" cy="504056"/>
          </a:xfrm>
        </p:spPr>
        <p:txBody>
          <a:bodyPr>
            <a:normAutofit fontScale="90000"/>
          </a:bodyPr>
          <a:lstStyle/>
          <a:p>
            <a:r>
              <a:rPr lang="en-GB" dirty="0" smtClean="0"/>
              <a:t> 1 - Working Practices (Freedom of Information Act (2000))</a:t>
            </a:r>
            <a:endParaRPr lang="en-US" dirty="0"/>
          </a:p>
        </p:txBody>
      </p:sp>
      <p:pic>
        <p:nvPicPr>
          <p:cNvPr id="5122" name="Picture 2"/>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7305256" y="-72008"/>
            <a:ext cx="2042575" cy="2132856"/>
          </a:xfrm>
          <a:prstGeom prst="rect">
            <a:avLst/>
          </a:prstGeom>
          <a:noFill/>
          <a:ln w="9525">
            <a:noFill/>
            <a:miter lim="800000"/>
            <a:headEnd/>
            <a:tailEnd/>
          </a:ln>
        </p:spPr>
      </p:pic>
      <p:graphicFrame>
        <p:nvGraphicFramePr>
          <p:cNvPr id="23" name="Table 22"/>
          <p:cNvGraphicFramePr>
            <a:graphicFrameLocks noGrp="1"/>
          </p:cNvGraphicFramePr>
          <p:nvPr/>
        </p:nvGraphicFramePr>
        <p:xfrm>
          <a:off x="4067944" y="6093296"/>
          <a:ext cx="5015880" cy="370840"/>
        </p:xfrm>
        <a:graphic>
          <a:graphicData uri="http://schemas.openxmlformats.org/drawingml/2006/table">
            <a:tbl>
              <a:tblPr firstRow="1" bandRow="1">
                <a:tableStyleId>{5C22544A-7EE6-4342-B048-85BDC9FD1C3A}</a:tableStyleId>
              </a:tblPr>
              <a:tblGrid>
                <a:gridCol w="2507940"/>
                <a:gridCol w="2507940"/>
              </a:tblGrid>
              <a:tr h="370840">
                <a:tc>
                  <a:txBody>
                    <a:bodyPr/>
                    <a:lstStyle/>
                    <a:p>
                      <a:pPr marL="713232" lvl="1" indent="-457200" algn="ctr"/>
                      <a:r>
                        <a:rPr lang="en-GB" sz="1800" dirty="0" smtClean="0">
                          <a:solidFill>
                            <a:schemeClr val="tx1"/>
                          </a:solidFill>
                          <a:latin typeface="Calibri" pitchFamily="34" charset="0"/>
                          <a:cs typeface="Calibri" pitchFamily="34" charset="0"/>
                        </a:rPr>
                        <a:t>What is it?</a:t>
                      </a:r>
                    </a:p>
                  </a:txBody>
                  <a:tcPr>
                    <a:solidFill>
                      <a:schemeClr val="tx2">
                        <a:lumMod val="20000"/>
                        <a:lumOff val="80000"/>
                      </a:schemeClr>
                    </a:solidFill>
                  </a:tcPr>
                </a:tc>
                <a:tc>
                  <a:txBody>
                    <a:bodyPr/>
                    <a:lstStyle/>
                    <a:p>
                      <a:pPr algn="ctr"/>
                      <a:r>
                        <a:rPr lang="en-GB" sz="1800" dirty="0" smtClean="0">
                          <a:solidFill>
                            <a:schemeClr val="tx1"/>
                          </a:solidFill>
                          <a:latin typeface="Calibri" pitchFamily="34" charset="0"/>
                          <a:cs typeface="Calibri" pitchFamily="34" charset="0"/>
                        </a:rPr>
                        <a:t>Adhering to Legislation</a:t>
                      </a:r>
                      <a:endParaRPr lang="en-GB" dirty="0">
                        <a:solidFill>
                          <a:schemeClr val="tx1"/>
                        </a:solidFill>
                        <a:latin typeface="Calibri" pitchFamily="34" charset="0"/>
                        <a:cs typeface="Calibri" pitchFamily="34" charset="0"/>
                      </a:endParaRPr>
                    </a:p>
                  </a:txBody>
                  <a:tcPr>
                    <a:solidFill>
                      <a:schemeClr val="tx2">
                        <a:lumMod val="20000"/>
                        <a:lumOff val="80000"/>
                      </a:schemeClr>
                    </a:solidFill>
                  </a:tcPr>
                </a:tc>
              </a:tr>
            </a:tbl>
          </a:graphicData>
        </a:graphic>
      </p:graphicFrame>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872208"/>
            <a:ext cx="8712968" cy="4560168"/>
          </a:xfrm>
        </p:spPr>
        <p:txBody>
          <a:bodyPr>
            <a:normAutofit/>
          </a:bodyPr>
          <a:lstStyle/>
          <a:p>
            <a:pPr marL="0" indent="0">
              <a:lnSpc>
                <a:spcPct val="120000"/>
              </a:lnSpc>
              <a:buNone/>
            </a:pPr>
            <a:r>
              <a:rPr lang="en-GB" sz="2000" dirty="0" smtClean="0"/>
              <a:t>Just buying a book, CD, video or computer program does not give you the right to make copies (even for private use) or play or show them in public. The right to do these things generally belongs to the copyright owner, so you will need their permission to use their material. </a:t>
            </a:r>
            <a:endParaRPr lang="en-GB" sz="2900" dirty="0" smtClean="0"/>
          </a:p>
          <a:p>
            <a:pPr marL="0" indent="0">
              <a:lnSpc>
                <a:spcPct val="120000"/>
              </a:lnSpc>
              <a:buNone/>
            </a:pPr>
            <a:r>
              <a:rPr lang="en-GB" sz="2400" dirty="0" smtClean="0"/>
              <a:t>-------------------------------------------------------------------------------------------</a:t>
            </a:r>
          </a:p>
          <a:p>
            <a:pPr marL="0" indent="0">
              <a:lnSpc>
                <a:spcPct val="120000"/>
              </a:lnSpc>
              <a:buNone/>
            </a:pPr>
            <a:r>
              <a:rPr lang="en-GB" sz="1800" b="1" i="1" dirty="0" smtClean="0"/>
              <a:t>Task 7 (P1.7)</a:t>
            </a:r>
            <a:r>
              <a:rPr lang="en-GB" sz="1800" dirty="0" smtClean="0"/>
              <a:t> - Produce a </a:t>
            </a:r>
            <a:r>
              <a:rPr lang="en-GB" sz="1800" b="1" dirty="0" smtClean="0"/>
              <a:t>report</a:t>
            </a:r>
            <a:r>
              <a:rPr lang="en-GB" sz="1800" dirty="0" smtClean="0"/>
              <a:t> describing the risks and the measures employees/employers need to take to prevent illegal use of resources.</a:t>
            </a:r>
          </a:p>
        </p:txBody>
      </p:sp>
      <p:sp>
        <p:nvSpPr>
          <p:cNvPr id="2" name="Title 1"/>
          <p:cNvSpPr>
            <a:spLocks noGrp="1"/>
          </p:cNvSpPr>
          <p:nvPr>
            <p:ph type="title"/>
          </p:nvPr>
        </p:nvSpPr>
        <p:spPr>
          <a:xfrm>
            <a:off x="0" y="980728"/>
            <a:ext cx="9144000" cy="504056"/>
          </a:xfrm>
        </p:spPr>
        <p:txBody>
          <a:bodyPr>
            <a:normAutofit fontScale="90000"/>
          </a:bodyPr>
          <a:lstStyle/>
          <a:p>
            <a:r>
              <a:rPr lang="en-GB" dirty="0" smtClean="0"/>
              <a:t> 1 - Working Practices (Copyright Legislation)</a:t>
            </a:r>
            <a:endParaRPr lang="en-US" dirty="0"/>
          </a:p>
        </p:txBody>
      </p:sp>
      <p:pic>
        <p:nvPicPr>
          <p:cNvPr id="3074" name="Picture 2"/>
          <p:cNvPicPr>
            <a:picLocks noChangeAspect="1" noChangeArrowheads="1"/>
          </p:cNvPicPr>
          <p:nvPr/>
        </p:nvPicPr>
        <p:blipFill>
          <a:blip r:embed="rId3" cstate="print"/>
          <a:srcRect/>
          <a:stretch>
            <a:fillRect/>
          </a:stretch>
        </p:blipFill>
        <p:spPr bwMode="auto">
          <a:xfrm>
            <a:off x="7020272" y="0"/>
            <a:ext cx="2123728" cy="1345568"/>
          </a:xfrm>
          <a:prstGeom prst="rect">
            <a:avLst/>
          </a:prstGeom>
          <a:noFill/>
          <a:ln w="9525">
            <a:noFill/>
            <a:miter lim="800000"/>
            <a:headEnd/>
            <a:tailEnd/>
          </a:ln>
        </p:spPr>
      </p:pic>
      <p:graphicFrame>
        <p:nvGraphicFramePr>
          <p:cNvPr id="23" name="Table 22"/>
          <p:cNvGraphicFramePr>
            <a:graphicFrameLocks noGrp="1"/>
          </p:cNvGraphicFramePr>
          <p:nvPr/>
        </p:nvGraphicFramePr>
        <p:xfrm>
          <a:off x="4067944" y="4653136"/>
          <a:ext cx="5015880" cy="370840"/>
        </p:xfrm>
        <a:graphic>
          <a:graphicData uri="http://schemas.openxmlformats.org/drawingml/2006/table">
            <a:tbl>
              <a:tblPr firstRow="1" bandRow="1">
                <a:tableStyleId>{5C22544A-7EE6-4342-B048-85BDC9FD1C3A}</a:tableStyleId>
              </a:tblPr>
              <a:tblGrid>
                <a:gridCol w="2507940"/>
                <a:gridCol w="2507940"/>
              </a:tblGrid>
              <a:tr h="370840">
                <a:tc>
                  <a:txBody>
                    <a:bodyPr/>
                    <a:lstStyle/>
                    <a:p>
                      <a:pPr marL="713232" lvl="1" indent="-457200" algn="ctr"/>
                      <a:r>
                        <a:rPr lang="en-GB" sz="1800" dirty="0" smtClean="0">
                          <a:solidFill>
                            <a:schemeClr val="tx1"/>
                          </a:solidFill>
                          <a:latin typeface="Calibri" pitchFamily="34" charset="0"/>
                          <a:cs typeface="Calibri" pitchFamily="34" charset="0"/>
                        </a:rPr>
                        <a:t>What is it?</a:t>
                      </a:r>
                    </a:p>
                  </a:txBody>
                  <a:tcPr>
                    <a:solidFill>
                      <a:schemeClr val="tx2">
                        <a:lumMod val="20000"/>
                        <a:lumOff val="80000"/>
                      </a:schemeClr>
                    </a:solidFill>
                  </a:tcPr>
                </a:tc>
                <a:tc>
                  <a:txBody>
                    <a:bodyPr/>
                    <a:lstStyle/>
                    <a:p>
                      <a:pPr algn="ctr"/>
                      <a:r>
                        <a:rPr lang="en-GB" sz="1800" dirty="0" smtClean="0">
                          <a:solidFill>
                            <a:schemeClr val="tx1"/>
                          </a:solidFill>
                          <a:latin typeface="Calibri" pitchFamily="34" charset="0"/>
                          <a:cs typeface="Calibri" pitchFamily="34" charset="0"/>
                        </a:rPr>
                        <a:t>Adhering to Legislation</a:t>
                      </a:r>
                      <a:endParaRPr lang="en-GB" dirty="0">
                        <a:solidFill>
                          <a:schemeClr val="tx1"/>
                        </a:solidFill>
                        <a:latin typeface="Calibri" pitchFamily="34" charset="0"/>
                        <a:cs typeface="Calibri" pitchFamily="34" charset="0"/>
                      </a:endParaRPr>
                    </a:p>
                  </a:txBody>
                  <a:tcPr>
                    <a:solidFill>
                      <a:schemeClr val="tx2">
                        <a:lumMod val="20000"/>
                        <a:lumOff val="80000"/>
                      </a:schemeClr>
                    </a:solidFill>
                  </a:tcPr>
                </a:tc>
              </a:tr>
            </a:tbl>
          </a:graphicData>
        </a:graphic>
      </p:graphicFrame>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872208"/>
            <a:ext cx="8712968" cy="5445224"/>
          </a:xfrm>
        </p:spPr>
        <p:txBody>
          <a:bodyPr>
            <a:noAutofit/>
          </a:bodyPr>
          <a:lstStyle/>
          <a:p>
            <a:pPr marL="0" indent="0">
              <a:buNone/>
            </a:pPr>
            <a:r>
              <a:rPr lang="en-GB" sz="1800" b="1" dirty="0" smtClean="0"/>
              <a:t>What is protected by copyright? </a:t>
            </a:r>
          </a:p>
          <a:p>
            <a:pPr marL="0" indent="0">
              <a:buNone/>
            </a:pPr>
            <a:r>
              <a:rPr lang="en-GB" sz="1600" dirty="0" smtClean="0"/>
              <a:t>Copyright protects original literary, dramatic, musical and artistic works, published editions of works, sound recordings (including CDs), films (including videos and DVDs) and broadcasts. The creator of the material has the right to control the way their work can be used. Their rights cover such things as: </a:t>
            </a:r>
          </a:p>
          <a:p>
            <a:pPr marL="0" indent="0">
              <a:buNone/>
            </a:pPr>
            <a:endParaRPr lang="en-GB" sz="1600" dirty="0" smtClean="0"/>
          </a:p>
          <a:p>
            <a:pPr marL="0" indent="0">
              <a:buNone/>
            </a:pPr>
            <a:endParaRPr lang="en-GB" sz="1600" dirty="0" smtClean="0"/>
          </a:p>
          <a:p>
            <a:pPr marL="0" indent="0">
              <a:buNone/>
            </a:pPr>
            <a:endParaRPr lang="en-GB" sz="1600" dirty="0" smtClean="0"/>
          </a:p>
          <a:p>
            <a:pPr marL="0" indent="0">
              <a:buNone/>
            </a:pPr>
            <a:r>
              <a:rPr lang="en-GB" sz="1600" dirty="0" smtClean="0"/>
              <a:t>So copyright is a type of ‘intellectual property’ and, like physical property, cannot usually be used without the owner’s permission. </a:t>
            </a:r>
          </a:p>
          <a:p>
            <a:pPr marL="0" indent="0">
              <a:buNone/>
            </a:pPr>
            <a:endParaRPr lang="en-GB" sz="1600" dirty="0" smtClean="0"/>
          </a:p>
          <a:p>
            <a:pPr marL="0" indent="0">
              <a:buNone/>
            </a:pPr>
            <a:r>
              <a:rPr lang="en-GB" sz="1800" b="1" dirty="0" smtClean="0"/>
              <a:t>What about computer programs and material stored in computers? </a:t>
            </a:r>
          </a:p>
          <a:p>
            <a:pPr marL="0" indent="0">
              <a:buNone/>
            </a:pPr>
            <a:r>
              <a:rPr lang="en-GB" sz="1600" dirty="0" smtClean="0"/>
              <a:t>A computer program is protected as a literary work. </a:t>
            </a:r>
          </a:p>
          <a:p>
            <a:pPr marL="342900" indent="-342900">
              <a:buFont typeface="Wingdings" pitchFamily="2" charset="2"/>
              <a:buChar char="ü"/>
            </a:pPr>
            <a:r>
              <a:rPr lang="en-GB" sz="1600" dirty="0" smtClean="0"/>
              <a:t>Converting a program into or between computer languages and codes counts as ‘adapting’ a work </a:t>
            </a:r>
          </a:p>
          <a:p>
            <a:pPr marL="1352550" indent="-342900">
              <a:buFont typeface="Wingdings" pitchFamily="2" charset="2"/>
              <a:buChar char="ü"/>
            </a:pPr>
            <a:r>
              <a:rPr lang="en-GB" sz="1600" dirty="0" smtClean="0"/>
              <a:t>Storing any work in a computer involves ‘copying’ the work</a:t>
            </a:r>
          </a:p>
          <a:p>
            <a:pPr marL="2690813" indent="-342900">
              <a:buFont typeface="Wingdings" pitchFamily="2" charset="2"/>
              <a:buChar char="ü"/>
            </a:pPr>
            <a:r>
              <a:rPr lang="en-GB" sz="1600" dirty="0" smtClean="0"/>
              <a:t>Running a computer program or displaying work on a VDU will usually 		involve ‘copying’</a:t>
            </a:r>
          </a:p>
          <a:p>
            <a:pPr marL="0" indent="0">
              <a:buNone/>
            </a:pPr>
            <a:endParaRPr lang="en-GB" sz="1600" dirty="0" smtClean="0"/>
          </a:p>
        </p:txBody>
      </p:sp>
      <p:sp>
        <p:nvSpPr>
          <p:cNvPr id="2" name="Title 1"/>
          <p:cNvSpPr>
            <a:spLocks noGrp="1"/>
          </p:cNvSpPr>
          <p:nvPr>
            <p:ph type="title"/>
          </p:nvPr>
        </p:nvSpPr>
        <p:spPr>
          <a:xfrm>
            <a:off x="0" y="980728"/>
            <a:ext cx="9144000" cy="504056"/>
          </a:xfrm>
        </p:spPr>
        <p:txBody>
          <a:bodyPr>
            <a:normAutofit fontScale="90000"/>
          </a:bodyPr>
          <a:lstStyle/>
          <a:p>
            <a:r>
              <a:rPr lang="en-GB" dirty="0" smtClean="0"/>
              <a:t> 1 - Working Practices (Copyright Legislation)</a:t>
            </a:r>
            <a:endParaRPr lang="en-US" dirty="0"/>
          </a:p>
        </p:txBody>
      </p:sp>
      <p:graphicFrame>
        <p:nvGraphicFramePr>
          <p:cNvPr id="9" name="Table 8"/>
          <p:cNvGraphicFramePr>
            <a:graphicFrameLocks noGrp="1"/>
          </p:cNvGraphicFramePr>
          <p:nvPr/>
        </p:nvGraphicFramePr>
        <p:xfrm>
          <a:off x="179512" y="3068960"/>
          <a:ext cx="8784978" cy="944880"/>
        </p:xfrm>
        <a:graphic>
          <a:graphicData uri="http://schemas.openxmlformats.org/drawingml/2006/table">
            <a:tbl>
              <a:tblPr firstRow="1" bandRow="1">
                <a:tableStyleId>{5C22544A-7EE6-4342-B048-85BDC9FD1C3A}</a:tableStyleId>
              </a:tblPr>
              <a:tblGrid>
                <a:gridCol w="1464163"/>
                <a:gridCol w="1464163"/>
                <a:gridCol w="1464163"/>
                <a:gridCol w="1464163"/>
                <a:gridCol w="1464163"/>
                <a:gridCol w="1464163"/>
              </a:tblGrid>
              <a:tr h="370840">
                <a:tc>
                  <a:txBody>
                    <a:bodyPr/>
                    <a:lstStyle/>
                    <a:p>
                      <a:pPr algn="ctr"/>
                      <a:r>
                        <a:rPr lang="en-GB" sz="1400" dirty="0" smtClean="0">
                          <a:solidFill>
                            <a:schemeClr val="tx1"/>
                          </a:solidFill>
                          <a:latin typeface="Calibri" pitchFamily="34" charset="0"/>
                          <a:cs typeface="Calibri" pitchFamily="34" charset="0"/>
                        </a:rPr>
                        <a:t>Copying</a:t>
                      </a:r>
                      <a:endParaRPr lang="en-GB" sz="1400"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400" dirty="0" smtClean="0">
                          <a:solidFill>
                            <a:schemeClr val="tx1"/>
                          </a:solidFill>
                          <a:latin typeface="Calibri" pitchFamily="34" charset="0"/>
                          <a:cs typeface="Calibri" pitchFamily="34" charset="0"/>
                        </a:rPr>
                        <a:t>Adapting</a:t>
                      </a:r>
                      <a:endParaRPr lang="en-GB" sz="1400"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400" dirty="0" smtClean="0">
                          <a:solidFill>
                            <a:schemeClr val="tx1"/>
                          </a:solidFill>
                          <a:latin typeface="Calibri" pitchFamily="34" charset="0"/>
                          <a:cs typeface="Calibri" pitchFamily="34" charset="0"/>
                        </a:rPr>
                        <a:t>Distributing</a:t>
                      </a:r>
                      <a:endParaRPr lang="en-GB" sz="1400"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400" dirty="0" smtClean="0">
                          <a:solidFill>
                            <a:schemeClr val="tx1"/>
                          </a:solidFill>
                          <a:latin typeface="Calibri" pitchFamily="34" charset="0"/>
                          <a:cs typeface="Calibri" pitchFamily="34" charset="0"/>
                        </a:rPr>
                        <a:t>Communicating through Electronic means to the Public</a:t>
                      </a:r>
                      <a:endParaRPr lang="en-GB" sz="1400"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400" dirty="0" smtClean="0">
                          <a:solidFill>
                            <a:schemeClr val="tx1"/>
                          </a:solidFill>
                          <a:latin typeface="Calibri" pitchFamily="34" charset="0"/>
                          <a:cs typeface="Calibri" pitchFamily="34" charset="0"/>
                        </a:rPr>
                        <a:t>Renting or Lending Copies to the Public </a:t>
                      </a:r>
                      <a:endParaRPr lang="en-GB" sz="1400"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400" dirty="0" smtClean="0">
                          <a:solidFill>
                            <a:schemeClr val="tx1"/>
                          </a:solidFill>
                          <a:latin typeface="Calibri" pitchFamily="34" charset="0"/>
                          <a:cs typeface="Calibri" pitchFamily="34" charset="0"/>
                        </a:rPr>
                        <a:t>Performing in Public</a:t>
                      </a:r>
                      <a:endParaRPr lang="en-GB" sz="1400" dirty="0">
                        <a:solidFill>
                          <a:schemeClr val="tx1"/>
                        </a:solidFill>
                        <a:latin typeface="Calibri" pitchFamily="34" charset="0"/>
                        <a:cs typeface="Calibri" pitchFamily="34" charset="0"/>
                      </a:endParaRPr>
                    </a:p>
                  </a:txBody>
                  <a:tcPr anchor="ctr">
                    <a:solidFill>
                      <a:schemeClr val="tx2">
                        <a:lumMod val="20000"/>
                        <a:lumOff val="80000"/>
                      </a:schemeClr>
                    </a:solidFill>
                  </a:tcPr>
                </a:tc>
              </a:tr>
            </a:tbl>
          </a:graphicData>
        </a:graphic>
      </p:graphicFrame>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2844" y="661158"/>
            <a:ext cx="8858312" cy="5072098"/>
          </a:xfrm>
        </p:spPr>
        <p:txBody>
          <a:bodyPr>
            <a:noAutofit/>
          </a:bodyPr>
          <a:lstStyle/>
          <a:p>
            <a:pPr marL="255588" indent="-255588"/>
            <a:r>
              <a:rPr lang="en-GB" sz="1800" dirty="0" smtClean="0"/>
              <a:t>Learners </a:t>
            </a:r>
            <a:r>
              <a:rPr lang="en-GB" sz="1800" dirty="0"/>
              <a:t>should be taught the attributes that an employer values – if possible managers from local companies could come in for a visit and talk to learners regarding company expectations and the responsibilities of the company in terms of Health and Safety and their other statutory legal requirements. Learners should be encouraged to visit local companies to see how they operate and talk to employees as to the expectations that the company has on them to understand different working practices. They may wish to talk to friends and family who work or interview them as to the expectations of their company and job roles. </a:t>
            </a:r>
          </a:p>
          <a:p>
            <a:pPr marL="255588" indent="-255588"/>
            <a:r>
              <a:rPr lang="en-GB" sz="1800" dirty="0"/>
              <a:t>Learners should consider different requirements for different areas of the IT industry this may be network managers/technicians, game designers, programmers etc. Learners should be given job advertisements in local/ national newspapers and recruitment websites to review, to gain an understanding of the job requirements, skills and qualifications involved in getting these positions. These requirements should be discussed with the tutor and other members of the group. </a:t>
            </a:r>
          </a:p>
          <a:p>
            <a:pPr marL="255588" indent="-255588"/>
            <a:r>
              <a:rPr lang="en-GB" sz="1800" dirty="0"/>
              <a:t>Learners should also be taught about their responsibilities as employees within a workplace and the legislation that affects the workplace and them as individuals. They should research this, looking at contracts of employment to appreciate the behaviours they would need to apply when employed in any workplace. </a:t>
            </a:r>
            <a:endParaRPr lang="en-GB" sz="1600" dirty="0" smtClean="0"/>
          </a:p>
        </p:txBody>
      </p:sp>
      <p:sp>
        <p:nvSpPr>
          <p:cNvPr id="2" name="Title 1"/>
          <p:cNvSpPr>
            <a:spLocks noGrp="1"/>
          </p:cNvSpPr>
          <p:nvPr>
            <p:ph type="title"/>
          </p:nvPr>
        </p:nvSpPr>
        <p:spPr>
          <a:xfrm>
            <a:off x="107504" y="116632"/>
            <a:ext cx="8928992" cy="452568"/>
          </a:xfrm>
        </p:spPr>
        <p:txBody>
          <a:bodyPr>
            <a:normAutofit fontScale="90000"/>
          </a:bodyPr>
          <a:lstStyle/>
          <a:p>
            <a:r>
              <a:rPr lang="en-GB" b="1" dirty="0" smtClean="0"/>
              <a:t> Assessment Scenario</a:t>
            </a:r>
            <a:endParaRPr lang="en-US" b="1"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772816"/>
            <a:ext cx="8784976" cy="5445224"/>
          </a:xfrm>
        </p:spPr>
        <p:txBody>
          <a:bodyPr>
            <a:noAutofit/>
          </a:bodyPr>
          <a:lstStyle/>
          <a:p>
            <a:pPr marL="0" indent="0">
              <a:buNone/>
            </a:pPr>
            <a:r>
              <a:rPr lang="en-GB" sz="1800" b="1" dirty="0" smtClean="0"/>
              <a:t>Is material on the internet protected by copyright? </a:t>
            </a:r>
          </a:p>
          <a:p>
            <a:pPr marL="0" indent="0">
              <a:buNone/>
            </a:pPr>
            <a:r>
              <a:rPr lang="en-GB" sz="1600" dirty="0" smtClean="0"/>
              <a:t>Copyright material sent over the internet or stored on web servers will usually be protected in the same way as material recorded on other media. </a:t>
            </a:r>
          </a:p>
          <a:p>
            <a:pPr marL="342900" indent="-342900">
              <a:buFont typeface="Wingdings" pitchFamily="2" charset="2"/>
              <a:buChar char="ü"/>
            </a:pPr>
            <a:r>
              <a:rPr lang="en-GB" sz="1600" dirty="0" smtClean="0"/>
              <a:t>So if you want to put copyright material on the internet to distribute or download copyright material that others have put on the internet, you will need to make sure that you have permission from the people who own the rights in the material</a:t>
            </a:r>
          </a:p>
          <a:p>
            <a:endParaRPr lang="en-GB" sz="1600" b="1" dirty="0" smtClean="0"/>
          </a:p>
          <a:p>
            <a:pPr marL="0" indent="0">
              <a:buNone/>
            </a:pPr>
            <a:r>
              <a:rPr lang="en-GB" sz="1800" b="1" dirty="0" smtClean="0"/>
              <a:t>Does copyright have to be registered? </a:t>
            </a:r>
          </a:p>
          <a:p>
            <a:pPr marL="0" indent="0">
              <a:buNone/>
            </a:pPr>
            <a:r>
              <a:rPr lang="en-GB" sz="1600" dirty="0" smtClean="0"/>
              <a:t>Copyright protection in the UK is automatic </a:t>
            </a:r>
            <a:r>
              <a:rPr lang="en-GB" sz="1600" dirty="0" smtClean="0">
                <a:sym typeface="Wingdings" pitchFamily="2" charset="2"/>
              </a:rPr>
              <a:t> NO</a:t>
            </a:r>
            <a:r>
              <a:rPr lang="en-GB" sz="1600" dirty="0" smtClean="0"/>
              <a:t> registration system (NO </a:t>
            </a:r>
            <a:r>
              <a:rPr lang="en-GB" sz="1600" b="1" i="1" dirty="0" smtClean="0"/>
              <a:t>forms </a:t>
            </a:r>
            <a:r>
              <a:rPr lang="en-GB" sz="1600" dirty="0" smtClean="0"/>
              <a:t>to complete and NO </a:t>
            </a:r>
            <a:r>
              <a:rPr lang="en-GB" sz="1600" b="1" i="1" dirty="0" smtClean="0"/>
              <a:t>fees </a:t>
            </a:r>
            <a:r>
              <a:rPr lang="en-GB" sz="1600" dirty="0" smtClean="0"/>
              <a:t>to pay)</a:t>
            </a:r>
          </a:p>
          <a:p>
            <a:pPr marL="0" indent="0">
              <a:buNone/>
            </a:pPr>
            <a:endParaRPr lang="en-GB" sz="1600" dirty="0" smtClean="0"/>
          </a:p>
          <a:p>
            <a:pPr marL="0" indent="0">
              <a:buNone/>
            </a:pPr>
            <a:r>
              <a:rPr lang="en-GB" sz="1800" b="1" dirty="0" smtClean="0"/>
              <a:t>Does work have to be marked to claim copyright? </a:t>
            </a:r>
          </a:p>
          <a:p>
            <a:pPr marL="355600" indent="-355600">
              <a:buNone/>
            </a:pPr>
            <a:r>
              <a:rPr lang="en-GB" sz="1600" dirty="0" smtClean="0"/>
              <a:t>In some countries you must mark the work with the international © mark followed by the creator’s name and the year of creation. (Additional information could be included such as how far you are 		happy for others to use your copyright material without permission)</a:t>
            </a:r>
          </a:p>
          <a:p>
            <a:pPr marL="2690813" indent="-342900">
              <a:buFont typeface="Wingdings" pitchFamily="2" charset="2"/>
              <a:buChar char="ü"/>
            </a:pPr>
            <a:r>
              <a:rPr lang="en-GB" sz="1600" dirty="0" smtClean="0"/>
              <a:t>Not necessary in the UK, but helps if action is taken when copyrighted m	materials is used without required permission</a:t>
            </a:r>
          </a:p>
        </p:txBody>
      </p:sp>
      <p:sp>
        <p:nvSpPr>
          <p:cNvPr id="2" name="Title 1"/>
          <p:cNvSpPr>
            <a:spLocks noGrp="1"/>
          </p:cNvSpPr>
          <p:nvPr>
            <p:ph type="title"/>
          </p:nvPr>
        </p:nvSpPr>
        <p:spPr>
          <a:xfrm>
            <a:off x="0" y="980728"/>
            <a:ext cx="9144000" cy="504056"/>
          </a:xfrm>
        </p:spPr>
        <p:txBody>
          <a:bodyPr>
            <a:normAutofit fontScale="90000"/>
          </a:bodyPr>
          <a:lstStyle/>
          <a:p>
            <a:r>
              <a:rPr lang="en-GB" dirty="0" smtClean="0"/>
              <a:t> 1 - Working Practices (Copyright Legislation)</a:t>
            </a:r>
            <a:endParaRPr lang="en-US" dirty="0"/>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196752"/>
            <a:ext cx="8568952" cy="5286412"/>
          </a:xfrm>
        </p:spPr>
        <p:txBody>
          <a:bodyPr>
            <a:normAutofit/>
          </a:bodyPr>
          <a:lstStyle/>
          <a:p>
            <a:pPr marL="0" indent="0">
              <a:buNone/>
            </a:pPr>
            <a:r>
              <a:rPr lang="en-GB" sz="2000" dirty="0" smtClean="0"/>
              <a:t>A range of adaptable personal attributes are </a:t>
            </a:r>
            <a:r>
              <a:rPr lang="en-GB" sz="2000" b="1" i="1" dirty="0" smtClean="0"/>
              <a:t>valued/desired qualities </a:t>
            </a:r>
            <a:r>
              <a:rPr lang="en-GB" sz="2000" dirty="0" smtClean="0"/>
              <a:t>within employment. They are useful:</a:t>
            </a:r>
          </a:p>
          <a:p>
            <a:pPr marL="457200" indent="-457200"/>
            <a:r>
              <a:rPr lang="en-GB" sz="1800" dirty="0" smtClean="0"/>
              <a:t>During the interview process to obtain the “DREAM” job</a:t>
            </a:r>
          </a:p>
          <a:p>
            <a:pPr marL="457200" indent="-457200"/>
            <a:r>
              <a:rPr lang="en-GB" sz="1800" dirty="0" smtClean="0"/>
              <a:t>During employment to remain within that position or to succeed at promotions</a:t>
            </a:r>
          </a:p>
          <a:p>
            <a:pPr marL="457200" indent="-457200"/>
            <a:r>
              <a:rPr lang="en-GB" sz="1800" dirty="0" smtClean="0"/>
              <a:t>To interact with clients effectively to reflect positively for the employers</a:t>
            </a:r>
          </a:p>
          <a:p>
            <a:pPr marL="457200" indent="-457200"/>
            <a:r>
              <a:rPr lang="en-GB" sz="1800" dirty="0" smtClean="0"/>
              <a:t>For social interact with other work colleagues</a:t>
            </a:r>
          </a:p>
          <a:p>
            <a:pPr marL="0" indent="0">
              <a:buNone/>
            </a:pPr>
            <a:endParaRPr lang="en-GB" sz="1800" dirty="0" smtClean="0"/>
          </a:p>
        </p:txBody>
      </p:sp>
      <p:sp>
        <p:nvSpPr>
          <p:cNvPr id="2" name="Title 1"/>
          <p:cNvSpPr>
            <a:spLocks noGrp="1"/>
          </p:cNvSpPr>
          <p:nvPr>
            <p:ph type="title"/>
          </p:nvPr>
        </p:nvSpPr>
        <p:spPr>
          <a:xfrm>
            <a:off x="0" y="476672"/>
            <a:ext cx="9144000" cy="854968"/>
          </a:xfrm>
        </p:spPr>
        <p:txBody>
          <a:bodyPr>
            <a:noAutofit/>
          </a:bodyPr>
          <a:lstStyle/>
          <a:p>
            <a:r>
              <a:rPr lang="en-GB" sz="4000" dirty="0" smtClean="0"/>
              <a:t> 2 - Personal Attributes</a:t>
            </a:r>
            <a:endParaRPr lang="en-US" sz="4000" dirty="0"/>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166924"/>
            <a:ext cx="8568952" cy="5286412"/>
          </a:xfrm>
        </p:spPr>
        <p:txBody>
          <a:bodyPr>
            <a:normAutofit/>
          </a:bodyPr>
          <a:lstStyle/>
          <a:p>
            <a:pPr marL="0" indent="0">
              <a:buNone/>
            </a:pPr>
            <a:r>
              <a:rPr lang="en-GB" sz="2000" dirty="0" smtClean="0"/>
              <a:t>There are several different forms of attributes that employers/employees </a:t>
            </a:r>
            <a:r>
              <a:rPr lang="en-GB" sz="2000" dirty="0" err="1" smtClean="0"/>
              <a:t>deisred</a:t>
            </a:r>
            <a:r>
              <a:rPr lang="en-GB" sz="2000" dirty="0" smtClean="0"/>
              <a:t>, such as:  </a:t>
            </a:r>
          </a:p>
          <a:p>
            <a:pPr marL="0" indent="0">
              <a:buNone/>
            </a:pPr>
            <a:endParaRPr lang="en-GB" sz="2000" dirty="0" smtClean="0"/>
          </a:p>
          <a:p>
            <a:pPr marL="0" indent="0">
              <a:buNone/>
            </a:pPr>
            <a:endParaRPr lang="en-GB" sz="2000" dirty="0" smtClean="0"/>
          </a:p>
          <a:p>
            <a:pPr marL="0" indent="0">
              <a:buNone/>
            </a:pPr>
            <a:endParaRPr lang="en-GB" sz="2000" dirty="0" smtClean="0"/>
          </a:p>
          <a:p>
            <a:pPr marL="0" indent="0">
              <a:buNone/>
            </a:pPr>
            <a:endParaRPr lang="en-GB" sz="2000" dirty="0" smtClean="0"/>
          </a:p>
          <a:p>
            <a:pPr marL="0" indent="0">
              <a:buNone/>
            </a:pPr>
            <a:endParaRPr lang="en-GB" sz="2000" dirty="0" smtClean="0"/>
          </a:p>
          <a:p>
            <a:pPr marL="0" indent="0">
              <a:buNone/>
            </a:pPr>
            <a:endParaRPr lang="en-GB" sz="2000" dirty="0" smtClean="0"/>
          </a:p>
          <a:p>
            <a:pPr marL="0" indent="0">
              <a:buNone/>
            </a:pPr>
            <a:r>
              <a:rPr lang="en-GB" sz="2400" dirty="0" smtClean="0"/>
              <a:t>-----------------------------------------------------------------------------------------</a:t>
            </a:r>
          </a:p>
          <a:p>
            <a:pPr marL="0" indent="0">
              <a:buNone/>
            </a:pPr>
            <a:r>
              <a:rPr lang="en-GB" sz="2000" b="1" i="1" dirty="0" smtClean="0"/>
              <a:t>Task 9 (P1.9)</a:t>
            </a:r>
            <a:r>
              <a:rPr lang="en-GB" sz="2000" dirty="0" smtClean="0"/>
              <a:t> - Produce a </a:t>
            </a:r>
            <a:r>
              <a:rPr lang="en-GB" sz="2000" b="1" dirty="0" smtClean="0"/>
              <a:t>report</a:t>
            </a:r>
            <a:r>
              <a:rPr lang="en-GB" sz="2000" dirty="0" smtClean="0"/>
              <a:t> that identifies and explains the different personal attributes required during a candidates employability</a:t>
            </a:r>
          </a:p>
        </p:txBody>
      </p:sp>
      <p:sp>
        <p:nvSpPr>
          <p:cNvPr id="2" name="Title 1"/>
          <p:cNvSpPr>
            <a:spLocks noGrp="1"/>
          </p:cNvSpPr>
          <p:nvPr>
            <p:ph type="title"/>
          </p:nvPr>
        </p:nvSpPr>
        <p:spPr>
          <a:xfrm>
            <a:off x="179512" y="413792"/>
            <a:ext cx="8964488" cy="854968"/>
          </a:xfrm>
        </p:spPr>
        <p:txBody>
          <a:bodyPr>
            <a:noAutofit/>
          </a:bodyPr>
          <a:lstStyle/>
          <a:p>
            <a:r>
              <a:rPr lang="en-GB" sz="4000" dirty="0" smtClean="0"/>
              <a:t> 2 - Personal Attributes (What is it?)</a:t>
            </a:r>
            <a:endParaRPr lang="en-US" sz="4000" dirty="0"/>
          </a:p>
        </p:txBody>
      </p:sp>
      <p:graphicFrame>
        <p:nvGraphicFramePr>
          <p:cNvPr id="4" name="Table 3"/>
          <p:cNvGraphicFramePr>
            <a:graphicFrameLocks noGrp="1"/>
          </p:cNvGraphicFramePr>
          <p:nvPr/>
        </p:nvGraphicFramePr>
        <p:xfrm>
          <a:off x="251520" y="1844824"/>
          <a:ext cx="8712968" cy="2377440"/>
        </p:xfrm>
        <a:graphic>
          <a:graphicData uri="http://schemas.openxmlformats.org/drawingml/2006/table">
            <a:tbl>
              <a:tblPr firstRow="1" bandRow="1">
                <a:tableStyleId>{5C22544A-7EE6-4342-B048-85BDC9FD1C3A}</a:tableStyleId>
              </a:tblPr>
              <a:tblGrid>
                <a:gridCol w="2178242"/>
                <a:gridCol w="2178242"/>
                <a:gridCol w="2178242"/>
                <a:gridCol w="2178242"/>
              </a:tblGrid>
              <a:tr h="292463">
                <a:tc>
                  <a:txBody>
                    <a:bodyPr/>
                    <a:lstStyle/>
                    <a:p>
                      <a:pPr algn="ctr"/>
                      <a:r>
                        <a:rPr lang="en-GB" sz="1800" b="1" dirty="0" smtClean="0">
                          <a:solidFill>
                            <a:schemeClr val="tx1"/>
                          </a:solidFill>
                          <a:latin typeface="Calibri" pitchFamily="34" charset="0"/>
                          <a:cs typeface="Calibri" pitchFamily="34" charset="0"/>
                          <a:hlinkClick r:id="rId3" action="ppaction://hlinksldjump"/>
                        </a:rPr>
                        <a:t>Leadership Qualities</a:t>
                      </a:r>
                      <a:endParaRPr lang="en-GB"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800" b="1" dirty="0" smtClean="0">
                          <a:solidFill>
                            <a:schemeClr val="tx1"/>
                          </a:solidFill>
                          <a:latin typeface="Calibri" pitchFamily="34" charset="0"/>
                          <a:cs typeface="Calibri" pitchFamily="34" charset="0"/>
                          <a:hlinkClick r:id="rId4" action="ppaction://hlinksldjump"/>
                        </a:rPr>
                        <a:t>Planning And Organisational Skills </a:t>
                      </a:r>
                      <a:endParaRPr lang="en-GB" sz="1800" b="1" dirty="0" smtClean="0">
                        <a:solidFill>
                          <a:schemeClr val="tx1"/>
                        </a:solidFill>
                        <a:latin typeface="Calibri" pitchFamily="34" charset="0"/>
                        <a:cs typeface="Calibri" pitchFamily="34" charset="0"/>
                      </a:endParaRPr>
                    </a:p>
                    <a:p>
                      <a:pPr algn="ctr"/>
                      <a:r>
                        <a:rPr lang="en-GB" sz="1800" b="1" dirty="0" smtClean="0">
                          <a:solidFill>
                            <a:schemeClr val="tx1"/>
                          </a:solidFill>
                          <a:latin typeface="Calibri" pitchFamily="34" charset="0"/>
                          <a:cs typeface="Calibri" pitchFamily="34" charset="0"/>
                        </a:rPr>
                        <a:t>(Time Management)</a:t>
                      </a:r>
                      <a:endParaRPr lang="en-GB"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dirty="0" smtClean="0">
                          <a:solidFill>
                            <a:schemeClr val="tx1"/>
                          </a:solidFill>
                          <a:latin typeface="Calibri" pitchFamily="34" charset="0"/>
                          <a:cs typeface="Calibri" pitchFamily="34" charset="0"/>
                          <a:hlinkClick r:id="rId5" action="ppaction://hlinksldjump"/>
                        </a:rPr>
                        <a:t>Problem Solving</a:t>
                      </a:r>
                      <a:endParaRPr lang="en-GB" sz="1800" b="1" dirty="0" smtClean="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dirty="0" smtClean="0">
                          <a:solidFill>
                            <a:schemeClr val="tx1"/>
                          </a:solidFill>
                          <a:latin typeface="Calibri" pitchFamily="34" charset="0"/>
                          <a:cs typeface="Calibri" pitchFamily="34" charset="0"/>
                          <a:hlinkClick r:id="rId6" action="ppaction://hlinksldjump"/>
                        </a:rPr>
                        <a:t>Team Player</a:t>
                      </a:r>
                      <a:endParaRPr lang="en-GB" b="1" dirty="0">
                        <a:solidFill>
                          <a:schemeClr val="tx1"/>
                        </a:solidFill>
                        <a:latin typeface="Calibri" pitchFamily="34" charset="0"/>
                        <a:cs typeface="Calibri" pitchFamily="34" charset="0"/>
                      </a:endParaRPr>
                    </a:p>
                  </a:txBody>
                  <a:tcPr anchor="ctr">
                    <a:solidFill>
                      <a:schemeClr val="tx2">
                        <a:lumMod val="20000"/>
                        <a:lumOff val="80000"/>
                      </a:schemeClr>
                    </a:solidFill>
                  </a:tcPr>
                </a:tc>
              </a:tr>
              <a:tr h="571633">
                <a:tc>
                  <a:txBody>
                    <a:bodyPr/>
                    <a:lstStyle/>
                    <a:p>
                      <a:pPr marL="0" lvl="0" indent="0" algn="ctr">
                        <a:buFont typeface="+mj-lt"/>
                        <a:buNone/>
                      </a:pPr>
                      <a:r>
                        <a:rPr lang="en-GB" sz="1800" b="1" dirty="0" smtClean="0">
                          <a:solidFill>
                            <a:schemeClr val="tx1"/>
                          </a:solidFill>
                          <a:latin typeface="Calibri" pitchFamily="34" charset="0"/>
                          <a:cs typeface="Calibri" pitchFamily="34" charset="0"/>
                          <a:hlinkClick r:id="rId7" action="ppaction://hlinksldjump"/>
                        </a:rPr>
                        <a:t>Business Skills </a:t>
                      </a:r>
                      <a:endParaRPr lang="en-GB" sz="1800" b="1" dirty="0" smtClean="0">
                        <a:solidFill>
                          <a:schemeClr val="tx1"/>
                        </a:solidFill>
                        <a:latin typeface="Calibri" pitchFamily="34" charset="0"/>
                        <a:cs typeface="Calibri" pitchFamily="34" charset="0"/>
                      </a:endParaRPr>
                    </a:p>
                    <a:p>
                      <a:pPr marL="0" lvl="0" indent="0" algn="ctr">
                        <a:buFont typeface="+mj-lt"/>
                        <a:buNone/>
                      </a:pPr>
                      <a:r>
                        <a:rPr lang="en-GB" sz="1800" b="1" dirty="0" smtClean="0">
                          <a:solidFill>
                            <a:schemeClr val="tx1"/>
                          </a:solidFill>
                          <a:latin typeface="Calibri" pitchFamily="34" charset="0"/>
                          <a:cs typeface="Calibri" pitchFamily="34" charset="0"/>
                        </a:rPr>
                        <a:t>(Written / Verbal / Numerical / Computing)</a:t>
                      </a:r>
                      <a:endParaRPr lang="en-GB"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dirty="0" smtClean="0">
                          <a:solidFill>
                            <a:schemeClr val="tx1"/>
                          </a:solidFill>
                          <a:latin typeface="Calibri" pitchFamily="34" charset="0"/>
                          <a:cs typeface="Calibri" pitchFamily="34" charset="0"/>
                          <a:hlinkClick r:id="" action="ppaction://noaction"/>
                        </a:rPr>
                        <a:t>Independent Workers</a:t>
                      </a:r>
                      <a:r>
                        <a:rPr lang="en-GB" sz="1800" b="1" baseline="0" dirty="0" smtClean="0">
                          <a:solidFill>
                            <a:schemeClr val="tx1"/>
                          </a:solidFill>
                          <a:latin typeface="Calibri" pitchFamily="34" charset="0"/>
                          <a:cs typeface="Calibri"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baseline="0" dirty="0" smtClean="0">
                          <a:solidFill>
                            <a:schemeClr val="tx1"/>
                          </a:solidFill>
                          <a:latin typeface="Calibri" pitchFamily="34" charset="0"/>
                          <a:cs typeface="Calibri" pitchFamily="34" charset="0"/>
                        </a:rPr>
                        <a:t>(</a:t>
                      </a:r>
                      <a:r>
                        <a:rPr lang="en-GB" sz="1800" b="1" dirty="0" smtClean="0">
                          <a:solidFill>
                            <a:schemeClr val="tx1"/>
                          </a:solidFill>
                          <a:latin typeface="Calibri" pitchFamily="34" charset="0"/>
                          <a:cs typeface="Calibri" pitchFamily="34" charset="0"/>
                        </a:rPr>
                        <a:t>Self Awareness / Self Motivation</a:t>
                      </a:r>
                      <a:r>
                        <a:rPr lang="en-GB" sz="1800" b="1" baseline="0" dirty="0" smtClean="0">
                          <a:solidFill>
                            <a:schemeClr val="tx1"/>
                          </a:solidFill>
                          <a:latin typeface="Calibri" pitchFamily="34" charset="0"/>
                          <a:cs typeface="Calibri" pitchFamily="34" charset="0"/>
                        </a:rPr>
                        <a:t> </a:t>
                      </a:r>
                      <a:r>
                        <a:rPr lang="en-GB" sz="1800" b="1" dirty="0" smtClean="0">
                          <a:solidFill>
                            <a:schemeClr val="tx1"/>
                          </a:solidFill>
                          <a:latin typeface="Calibri" pitchFamily="34" charset="0"/>
                          <a:cs typeface="Calibri" pitchFamily="34" charset="0"/>
                        </a:rPr>
                        <a:t>)</a:t>
                      </a:r>
                      <a:endParaRPr lang="en-GB"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dirty="0" smtClean="0">
                          <a:solidFill>
                            <a:schemeClr val="tx1"/>
                          </a:solidFill>
                          <a:latin typeface="Calibri" pitchFamily="34" charset="0"/>
                          <a:cs typeface="Calibri" pitchFamily="34" charset="0"/>
                          <a:hlinkClick r:id="" action="ppaction://noaction"/>
                        </a:rPr>
                        <a:t>Personal Skills</a:t>
                      </a:r>
                      <a:r>
                        <a:rPr lang="en-GB" sz="1800" b="1" dirty="0" smtClean="0">
                          <a:solidFill>
                            <a:schemeClr val="tx1"/>
                          </a:solidFill>
                          <a:latin typeface="Calibri" pitchFamily="34" charset="0"/>
                          <a:cs typeface="Calibri"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dirty="0" smtClean="0">
                          <a:solidFill>
                            <a:schemeClr val="tx1"/>
                          </a:solidFill>
                          <a:latin typeface="Calibri" pitchFamily="34" charset="0"/>
                          <a:cs typeface="Calibri" pitchFamily="34" charset="0"/>
                        </a:rPr>
                        <a:t>(Flexibility</a:t>
                      </a:r>
                      <a:r>
                        <a:rPr lang="en-GB" sz="1800" b="1" baseline="0" dirty="0" smtClean="0">
                          <a:solidFill>
                            <a:schemeClr val="tx1"/>
                          </a:solidFill>
                          <a:latin typeface="Calibri" pitchFamily="34" charset="0"/>
                          <a:cs typeface="Calibri" pitchFamily="34" charset="0"/>
                        </a:rPr>
                        <a:t> / </a:t>
                      </a:r>
                      <a:r>
                        <a:rPr lang="en-GB" sz="1800" b="1" dirty="0" smtClean="0">
                          <a:solidFill>
                            <a:schemeClr val="tx1"/>
                          </a:solidFill>
                          <a:latin typeface="Calibri" pitchFamily="34" charset="0"/>
                          <a:cs typeface="Calibri" pitchFamily="34" charset="0"/>
                        </a:rPr>
                        <a:t>Determination /</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dirty="0" smtClean="0">
                          <a:solidFill>
                            <a:schemeClr val="tx1"/>
                          </a:solidFill>
                          <a:latin typeface="Calibri" pitchFamily="34" charset="0"/>
                          <a:cs typeface="Calibri" pitchFamily="34" charset="0"/>
                        </a:rPr>
                        <a:t>Career Minded)</a:t>
                      </a:r>
                      <a:endParaRPr lang="en-GB"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dirty="0" smtClean="0">
                          <a:solidFill>
                            <a:schemeClr val="tx1"/>
                          </a:solidFill>
                          <a:latin typeface="Calibri" pitchFamily="34" charset="0"/>
                          <a:cs typeface="Calibri" pitchFamily="34" charset="0"/>
                          <a:hlinkClick r:id="" action="ppaction://noaction"/>
                        </a:rPr>
                        <a:t>Personal Abilities</a:t>
                      </a:r>
                      <a:r>
                        <a:rPr lang="en-GB" sz="1800" b="1" dirty="0" smtClean="0">
                          <a:solidFill>
                            <a:schemeClr val="tx1"/>
                          </a:solidFill>
                          <a:latin typeface="Calibri" pitchFamily="34" charset="0"/>
                          <a:cs typeface="Calibri"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dirty="0" smtClean="0">
                          <a:solidFill>
                            <a:schemeClr val="tx1"/>
                          </a:solidFill>
                          <a:latin typeface="Calibri" pitchFamily="34" charset="0"/>
                          <a:cs typeface="Calibri" pitchFamily="34" charset="0"/>
                        </a:rPr>
                        <a:t>(Punctuality</a:t>
                      </a:r>
                      <a:r>
                        <a:rPr lang="en-GB" sz="1800" b="1" baseline="0" dirty="0" smtClean="0">
                          <a:solidFill>
                            <a:schemeClr val="tx1"/>
                          </a:solidFill>
                          <a:latin typeface="Calibri" pitchFamily="34" charset="0"/>
                          <a:cs typeface="Calibri" pitchFamily="34" charset="0"/>
                        </a:rPr>
                        <a:t> / </a:t>
                      </a:r>
                      <a:endParaRPr lang="en-GB" sz="1800" b="1" dirty="0" smtClean="0">
                        <a:solidFill>
                          <a:schemeClr val="tx1"/>
                        </a:solidFill>
                        <a:latin typeface="Calibri" pitchFamily="34" charset="0"/>
                        <a:cs typeface="Calibri" pitchFamily="34" charset="0"/>
                      </a:endParaRPr>
                    </a:p>
                    <a:p>
                      <a:pPr algn="ctr"/>
                      <a:r>
                        <a:rPr lang="en-GB" sz="1800" b="1" dirty="0" smtClean="0">
                          <a:solidFill>
                            <a:schemeClr val="tx1"/>
                          </a:solidFill>
                          <a:latin typeface="Calibri" pitchFamily="34" charset="0"/>
                          <a:cs typeface="Calibri" pitchFamily="34" charset="0"/>
                        </a:rPr>
                        <a:t>Respectful / Dependability / Professionalism)</a:t>
                      </a:r>
                      <a:endParaRPr lang="en-GB" b="1" dirty="0">
                        <a:solidFill>
                          <a:schemeClr val="tx1"/>
                        </a:solidFill>
                        <a:latin typeface="Calibri" pitchFamily="34" charset="0"/>
                        <a:cs typeface="Calibri" pitchFamily="34" charset="0"/>
                      </a:endParaRPr>
                    </a:p>
                  </a:txBody>
                  <a:tcPr anchor="ctr">
                    <a:solidFill>
                      <a:schemeClr val="tx2">
                        <a:lumMod val="20000"/>
                        <a:lumOff val="80000"/>
                      </a:schemeClr>
                    </a:solidFill>
                  </a:tcPr>
                </a:tc>
              </a:tr>
            </a:tbl>
          </a:graphicData>
        </a:graphic>
      </p:graphicFrame>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772816"/>
            <a:ext cx="8568952" cy="5286412"/>
          </a:xfrm>
        </p:spPr>
        <p:txBody>
          <a:bodyPr>
            <a:noAutofit/>
          </a:bodyPr>
          <a:lstStyle/>
          <a:p>
            <a:pPr marL="0" indent="0">
              <a:buNone/>
            </a:pPr>
            <a:r>
              <a:rPr lang="en-GB" sz="2000" dirty="0" smtClean="0"/>
              <a:t>Good </a:t>
            </a:r>
            <a:r>
              <a:rPr lang="en-GB" sz="2000" b="1" i="1" dirty="0" smtClean="0"/>
              <a:t>leadership</a:t>
            </a:r>
            <a:r>
              <a:rPr lang="en-GB" sz="2000" dirty="0" smtClean="0"/>
              <a:t> requires deep human </a:t>
            </a:r>
            <a:r>
              <a:rPr lang="en-GB" sz="2000" b="1" i="1" dirty="0" smtClean="0"/>
              <a:t>qualities</a:t>
            </a:r>
            <a:r>
              <a:rPr lang="en-GB" sz="2000" dirty="0" smtClean="0"/>
              <a:t>, </a:t>
            </a:r>
            <a:r>
              <a:rPr lang="en-GB" sz="2000" b="1" i="1" dirty="0" smtClean="0"/>
              <a:t>not management processes</a:t>
            </a:r>
            <a:r>
              <a:rPr lang="en-GB" sz="2000" dirty="0" smtClean="0"/>
              <a:t>.</a:t>
            </a:r>
            <a:endParaRPr lang="en-GB" sz="2000" b="1" i="1" dirty="0" smtClean="0"/>
          </a:p>
          <a:p>
            <a:pPr marL="457200" indent="-457200"/>
            <a:r>
              <a:rPr lang="en-GB" sz="2000" b="1" dirty="0" smtClean="0"/>
              <a:t>Leadership</a:t>
            </a:r>
            <a:r>
              <a:rPr lang="en-GB" sz="2000" dirty="0" smtClean="0"/>
              <a:t> - Able to motivate and direct others</a:t>
            </a:r>
          </a:p>
          <a:p>
            <a:pPr marL="457200" indent="-457200"/>
            <a:r>
              <a:rPr lang="en-GB" sz="2000" b="1" dirty="0" smtClean="0"/>
              <a:t>Decision Making </a:t>
            </a:r>
            <a:r>
              <a:rPr lang="en-GB" sz="2000" dirty="0" smtClean="0"/>
              <a:t>- Determine the best course of action; evaluate options based on logic and fact and present solutions 	</a:t>
            </a:r>
          </a:p>
          <a:p>
            <a:pPr marL="0" indent="0">
              <a:buNone/>
            </a:pPr>
            <a:r>
              <a:rPr lang="en-GB" sz="2000" dirty="0" smtClean="0"/>
              <a:t>Examples of highly significant leadership qualities </a:t>
            </a:r>
          </a:p>
          <a:p>
            <a:pPr marL="0" indent="0">
              <a:buNone/>
            </a:pPr>
            <a:endParaRPr lang="en-GB" sz="2000" dirty="0" smtClean="0"/>
          </a:p>
          <a:p>
            <a:pPr marL="0" indent="0">
              <a:buNone/>
            </a:pPr>
            <a:endParaRPr lang="en-GB" sz="2000" dirty="0" smtClean="0"/>
          </a:p>
          <a:p>
            <a:pPr marL="0" indent="0">
              <a:buNone/>
            </a:pPr>
            <a:endParaRPr lang="en-GB" sz="2000" dirty="0" smtClean="0"/>
          </a:p>
          <a:p>
            <a:pPr marL="0" indent="0">
              <a:buNone/>
            </a:pPr>
            <a:endParaRPr lang="en-GB" sz="2000" b="1" dirty="0" smtClean="0"/>
          </a:p>
          <a:p>
            <a:pPr marL="0" indent="0">
              <a:buNone/>
            </a:pPr>
            <a:endParaRPr lang="en-GB" sz="2000" b="1" dirty="0" smtClean="0"/>
          </a:p>
          <a:p>
            <a:pPr marL="0" indent="0">
              <a:buNone/>
            </a:pPr>
            <a:endParaRPr lang="en-GB" sz="2000" dirty="0" smtClean="0"/>
          </a:p>
          <a:p>
            <a:pPr marL="0" indent="0">
              <a:buNone/>
            </a:pPr>
            <a:endParaRPr lang="en-GB" sz="2000" dirty="0" smtClean="0"/>
          </a:p>
        </p:txBody>
      </p:sp>
      <p:sp>
        <p:nvSpPr>
          <p:cNvPr id="2" name="Title 1"/>
          <p:cNvSpPr>
            <a:spLocks noGrp="1"/>
          </p:cNvSpPr>
          <p:nvPr>
            <p:ph type="title"/>
          </p:nvPr>
        </p:nvSpPr>
        <p:spPr>
          <a:xfrm>
            <a:off x="0" y="773832"/>
            <a:ext cx="9144000" cy="854968"/>
          </a:xfrm>
        </p:spPr>
        <p:txBody>
          <a:bodyPr>
            <a:noAutofit/>
          </a:bodyPr>
          <a:lstStyle/>
          <a:p>
            <a:r>
              <a:rPr lang="en-GB" sz="4000" dirty="0" smtClean="0"/>
              <a:t> 2 - Personal Attributes (What is it? - Leadership Qualities)</a:t>
            </a:r>
            <a:endParaRPr lang="en-US" sz="4000" dirty="0"/>
          </a:p>
        </p:txBody>
      </p:sp>
      <p:graphicFrame>
        <p:nvGraphicFramePr>
          <p:cNvPr id="5" name="Table 4"/>
          <p:cNvGraphicFramePr>
            <a:graphicFrameLocks noGrp="1"/>
          </p:cNvGraphicFramePr>
          <p:nvPr/>
        </p:nvGraphicFramePr>
        <p:xfrm>
          <a:off x="251520" y="3620616"/>
          <a:ext cx="8640960" cy="1752600"/>
        </p:xfrm>
        <a:graphic>
          <a:graphicData uri="http://schemas.openxmlformats.org/drawingml/2006/table">
            <a:tbl>
              <a:tblPr firstRow="1" bandRow="1">
                <a:tableStyleId>{5C22544A-7EE6-4342-B048-85BDC9FD1C3A}</a:tableStyleId>
              </a:tblPr>
              <a:tblGrid>
                <a:gridCol w="2160240"/>
                <a:gridCol w="2160240"/>
                <a:gridCol w="2160240"/>
                <a:gridCol w="2160240"/>
              </a:tblGrid>
              <a:tr h="370840">
                <a:tc>
                  <a:txBody>
                    <a:bodyPr/>
                    <a:lstStyle/>
                    <a:p>
                      <a:pPr algn="ctr"/>
                      <a:r>
                        <a:rPr lang="en-GB" b="1" dirty="0" smtClean="0">
                          <a:solidFill>
                            <a:schemeClr val="tx1"/>
                          </a:solidFill>
                          <a:latin typeface="Calibri" pitchFamily="34" charset="0"/>
                          <a:cs typeface="Calibri" pitchFamily="34" charset="0"/>
                        </a:rPr>
                        <a:t>Integrity</a:t>
                      </a:r>
                      <a:endParaRPr lang="en-GB"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b="1" dirty="0" smtClean="0">
                          <a:solidFill>
                            <a:schemeClr val="tx1"/>
                          </a:solidFill>
                          <a:latin typeface="Calibri" pitchFamily="34" charset="0"/>
                          <a:cs typeface="Calibri" pitchFamily="34" charset="0"/>
                        </a:rPr>
                        <a:t>Honesty</a:t>
                      </a:r>
                      <a:endParaRPr lang="en-GB"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b="1" dirty="0" smtClean="0">
                          <a:solidFill>
                            <a:schemeClr val="tx1"/>
                          </a:solidFill>
                          <a:latin typeface="Calibri" pitchFamily="34" charset="0"/>
                          <a:cs typeface="Calibri" pitchFamily="34" charset="0"/>
                        </a:rPr>
                        <a:t>Humility</a:t>
                      </a:r>
                      <a:endParaRPr lang="en-GB"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b="1" dirty="0" smtClean="0">
                          <a:solidFill>
                            <a:schemeClr val="tx1"/>
                          </a:solidFill>
                          <a:latin typeface="Calibri" pitchFamily="34" charset="0"/>
                          <a:cs typeface="Calibri" pitchFamily="34" charset="0"/>
                        </a:rPr>
                        <a:t>Courage</a:t>
                      </a:r>
                      <a:endParaRPr lang="en-GB" b="1" dirty="0">
                        <a:solidFill>
                          <a:schemeClr val="tx1"/>
                        </a:solidFill>
                        <a:latin typeface="Calibri" pitchFamily="34" charset="0"/>
                        <a:cs typeface="Calibri" pitchFamily="34" charset="0"/>
                      </a:endParaRPr>
                    </a:p>
                  </a:txBody>
                  <a:tcPr anchor="ctr">
                    <a:solidFill>
                      <a:schemeClr val="tx2">
                        <a:lumMod val="20000"/>
                        <a:lumOff val="80000"/>
                      </a:schemeClr>
                    </a:solidFill>
                  </a:tcPr>
                </a:tc>
              </a:tr>
              <a:tr h="370840">
                <a:tc>
                  <a:txBody>
                    <a:bodyPr/>
                    <a:lstStyle/>
                    <a:p>
                      <a:pPr algn="ctr"/>
                      <a:r>
                        <a:rPr lang="en-GB" b="1" dirty="0" smtClean="0">
                          <a:solidFill>
                            <a:schemeClr val="tx1"/>
                          </a:solidFill>
                          <a:latin typeface="Calibri" pitchFamily="34" charset="0"/>
                          <a:cs typeface="Calibri" pitchFamily="34" charset="0"/>
                        </a:rPr>
                        <a:t>Commitment</a:t>
                      </a:r>
                      <a:endParaRPr lang="en-GB"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b="1" dirty="0" smtClean="0">
                          <a:solidFill>
                            <a:schemeClr val="tx1"/>
                          </a:solidFill>
                          <a:latin typeface="Calibri" pitchFamily="34" charset="0"/>
                          <a:cs typeface="Calibri" pitchFamily="34" charset="0"/>
                        </a:rPr>
                        <a:t>Sincerity</a:t>
                      </a:r>
                      <a:endParaRPr lang="en-GB"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b="1" dirty="0" smtClean="0">
                          <a:solidFill>
                            <a:schemeClr val="tx1"/>
                          </a:solidFill>
                          <a:latin typeface="Calibri" pitchFamily="34" charset="0"/>
                          <a:cs typeface="Calibri" pitchFamily="34" charset="0"/>
                        </a:rPr>
                        <a:t>Passion</a:t>
                      </a:r>
                      <a:endParaRPr lang="en-GB"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b="1" dirty="0" smtClean="0">
                          <a:solidFill>
                            <a:schemeClr val="tx1"/>
                          </a:solidFill>
                          <a:latin typeface="Calibri" pitchFamily="34" charset="0"/>
                          <a:cs typeface="Calibri" pitchFamily="34" charset="0"/>
                        </a:rPr>
                        <a:t>Confidence</a:t>
                      </a:r>
                      <a:endParaRPr lang="en-GB" b="1" dirty="0">
                        <a:solidFill>
                          <a:schemeClr val="tx1"/>
                        </a:solidFill>
                        <a:latin typeface="Calibri" pitchFamily="34" charset="0"/>
                        <a:cs typeface="Calibri" pitchFamily="34" charset="0"/>
                      </a:endParaRPr>
                    </a:p>
                  </a:txBody>
                  <a:tcPr anchor="ctr">
                    <a:solidFill>
                      <a:schemeClr val="tx2">
                        <a:lumMod val="20000"/>
                        <a:lumOff val="80000"/>
                      </a:schemeClr>
                    </a:solidFill>
                  </a:tcPr>
                </a:tc>
              </a:tr>
              <a:tr h="370840">
                <a:tc>
                  <a:txBody>
                    <a:bodyPr/>
                    <a:lstStyle/>
                    <a:p>
                      <a:pPr algn="ctr"/>
                      <a:r>
                        <a:rPr lang="en-GB" b="1" dirty="0" smtClean="0">
                          <a:solidFill>
                            <a:schemeClr val="tx1"/>
                          </a:solidFill>
                          <a:latin typeface="Calibri" pitchFamily="34" charset="0"/>
                          <a:cs typeface="Calibri" pitchFamily="34" charset="0"/>
                        </a:rPr>
                        <a:t>Positivity</a:t>
                      </a:r>
                      <a:endParaRPr lang="en-GB"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b="1" dirty="0" smtClean="0">
                          <a:solidFill>
                            <a:schemeClr val="tx1"/>
                          </a:solidFill>
                          <a:latin typeface="Calibri" pitchFamily="34" charset="0"/>
                          <a:cs typeface="Calibri" pitchFamily="34" charset="0"/>
                        </a:rPr>
                        <a:t>Wisdom</a:t>
                      </a:r>
                      <a:endParaRPr lang="en-GB"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b="1" dirty="0" smtClean="0">
                          <a:solidFill>
                            <a:schemeClr val="tx1"/>
                          </a:solidFill>
                          <a:latin typeface="Calibri" pitchFamily="34" charset="0"/>
                          <a:cs typeface="Calibri" pitchFamily="34" charset="0"/>
                        </a:rPr>
                        <a:t>Determination</a:t>
                      </a:r>
                      <a:endParaRPr lang="en-GB"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b="1" dirty="0" smtClean="0">
                          <a:solidFill>
                            <a:schemeClr val="tx1"/>
                          </a:solidFill>
                          <a:latin typeface="Calibri" pitchFamily="34" charset="0"/>
                          <a:cs typeface="Calibri" pitchFamily="34" charset="0"/>
                        </a:rPr>
                        <a:t>Compassion</a:t>
                      </a:r>
                      <a:endParaRPr lang="en-GB" b="1" dirty="0">
                        <a:solidFill>
                          <a:schemeClr val="tx1"/>
                        </a:solidFill>
                        <a:latin typeface="Calibri" pitchFamily="34" charset="0"/>
                        <a:cs typeface="Calibri" pitchFamily="34" charset="0"/>
                      </a:endParaRPr>
                    </a:p>
                  </a:txBody>
                  <a:tcPr anchor="ctr">
                    <a:solidFill>
                      <a:schemeClr val="tx2">
                        <a:lumMod val="20000"/>
                        <a:lumOff val="80000"/>
                      </a:schemeClr>
                    </a:solidFill>
                  </a:tcPr>
                </a:tc>
              </a:tr>
              <a:tr h="370840">
                <a:tc>
                  <a:txBody>
                    <a:bodyPr/>
                    <a:lstStyle/>
                    <a:p>
                      <a:pPr algn="ctr"/>
                      <a:r>
                        <a:rPr lang="en-GB" b="1" dirty="0" smtClean="0">
                          <a:solidFill>
                            <a:schemeClr val="tx1"/>
                          </a:solidFill>
                          <a:latin typeface="Calibri" pitchFamily="34" charset="0"/>
                          <a:cs typeface="Calibri" pitchFamily="34" charset="0"/>
                        </a:rPr>
                        <a:t>Sensitivity</a:t>
                      </a:r>
                      <a:endParaRPr lang="en-GB"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b="1" dirty="0" smtClean="0">
                          <a:solidFill>
                            <a:schemeClr val="tx1"/>
                          </a:solidFill>
                          <a:latin typeface="Calibri" pitchFamily="34" charset="0"/>
                          <a:cs typeface="Calibri" pitchFamily="34" charset="0"/>
                        </a:rPr>
                        <a:t>Inspire Belief in Others</a:t>
                      </a:r>
                      <a:endParaRPr lang="en-GB"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b="1" dirty="0" smtClean="0">
                          <a:solidFill>
                            <a:schemeClr val="tx1"/>
                          </a:solidFill>
                          <a:latin typeface="Calibri" pitchFamily="34" charset="0"/>
                          <a:cs typeface="Calibri" pitchFamily="34" charset="0"/>
                        </a:rPr>
                        <a:t>Charisma</a:t>
                      </a:r>
                      <a:endParaRPr lang="en-GB"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b="1" dirty="0" smtClean="0">
                          <a:solidFill>
                            <a:schemeClr val="tx1"/>
                          </a:solidFill>
                          <a:latin typeface="Calibri" pitchFamily="34" charset="0"/>
                          <a:cs typeface="Calibri" pitchFamily="34" charset="0"/>
                        </a:rPr>
                        <a:t>Adaptability of Styles</a:t>
                      </a:r>
                      <a:endParaRPr lang="en-GB" b="1" dirty="0">
                        <a:solidFill>
                          <a:schemeClr val="tx1"/>
                        </a:solidFill>
                        <a:latin typeface="Calibri" pitchFamily="34" charset="0"/>
                        <a:cs typeface="Calibri" pitchFamily="34" charset="0"/>
                      </a:endParaRPr>
                    </a:p>
                  </a:txBody>
                  <a:tcPr anchor="ctr">
                    <a:solidFill>
                      <a:schemeClr val="tx2">
                        <a:lumMod val="20000"/>
                        <a:lumOff val="80000"/>
                      </a:schemeClr>
                    </a:solidFill>
                  </a:tcPr>
                </a:tc>
              </a:tr>
            </a:tbl>
          </a:graphicData>
        </a:graphic>
      </p:graphicFrame>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742988"/>
            <a:ext cx="8784976" cy="5286412"/>
          </a:xfrm>
        </p:spPr>
        <p:txBody>
          <a:bodyPr>
            <a:noAutofit/>
          </a:bodyPr>
          <a:lstStyle/>
          <a:p>
            <a:pPr marL="0" indent="0">
              <a:buNone/>
            </a:pPr>
            <a:r>
              <a:rPr lang="en-GB" sz="1800" dirty="0" smtClean="0"/>
              <a:t>Having the ability to plan and organise is something we all have - in fact, most of us use these skills on a daily basis. These include:</a:t>
            </a:r>
          </a:p>
          <a:p>
            <a:r>
              <a:rPr lang="en-GB" sz="1600" b="1" dirty="0" smtClean="0"/>
              <a:t>Researching</a:t>
            </a:r>
            <a:r>
              <a:rPr lang="en-GB" sz="1600" dirty="0" smtClean="0"/>
              <a:t> - identify possibilities / keep up to date with information / keep aware of developments or issues which could impact on your project</a:t>
            </a:r>
          </a:p>
          <a:p>
            <a:r>
              <a:rPr lang="en-GB" sz="1600" b="1" dirty="0" smtClean="0"/>
              <a:t>Prioritising</a:t>
            </a:r>
            <a:r>
              <a:rPr lang="en-GB" sz="1600" dirty="0" smtClean="0"/>
              <a:t> - identify critical tasks / arrange tasks in a logical order / adapt and adjust plans </a:t>
            </a:r>
          </a:p>
          <a:p>
            <a:r>
              <a:rPr lang="en-GB" sz="1600" b="1" dirty="0" smtClean="0"/>
              <a:t>Record Keeping </a:t>
            </a:r>
            <a:r>
              <a:rPr lang="en-GB" sz="1600" dirty="0" smtClean="0"/>
              <a:t>- keep accurate records so that you know what has already been achieved or agreed and what needs doing </a:t>
            </a:r>
            <a:r>
              <a:rPr lang="en-GB" sz="1600" dirty="0" smtClean="0">
                <a:sym typeface="Wingdings" pitchFamily="2" charset="2"/>
              </a:rPr>
              <a:t></a:t>
            </a:r>
            <a:r>
              <a:rPr lang="en-GB" sz="1600" b="1" i="1" dirty="0" smtClean="0"/>
              <a:t>WHEN</a:t>
            </a:r>
            <a:r>
              <a:rPr lang="en-GB" sz="1600" dirty="0" smtClean="0"/>
              <a:t> and (if applicable) by </a:t>
            </a:r>
            <a:r>
              <a:rPr lang="en-GB" sz="1600" b="1" i="1" dirty="0" smtClean="0"/>
              <a:t>WHO</a:t>
            </a:r>
            <a:endParaRPr lang="en-GB" sz="1600" dirty="0" smtClean="0"/>
          </a:p>
          <a:p>
            <a:r>
              <a:rPr lang="en-GB" sz="1600" b="1" dirty="0" smtClean="0"/>
              <a:t>Time Management</a:t>
            </a:r>
            <a:r>
              <a:rPr lang="en-GB" sz="1600" dirty="0" smtClean="0"/>
              <a:t> - manage time effectively, prioritising tasks and able to work to deadlines</a:t>
            </a:r>
          </a:p>
          <a:p>
            <a:r>
              <a:rPr lang="en-GB" sz="1600" b="1" dirty="0" smtClean="0"/>
              <a:t>Planning and Organising </a:t>
            </a:r>
            <a:r>
              <a:rPr lang="en-GB" sz="1600" dirty="0" smtClean="0"/>
              <a:t>- adapt successfully to changing situations and environments / contribute ideas (in conjunction with team members) towards planning activities and effectively plan</a:t>
            </a:r>
          </a:p>
          <a:p>
            <a:r>
              <a:rPr lang="en-GB" sz="1600" b="1" dirty="0" smtClean="0"/>
              <a:t>Action Planning</a:t>
            </a:r>
            <a:r>
              <a:rPr lang="en-GB" sz="1600" dirty="0" smtClean="0"/>
              <a:t> - decide what steps are needed to achieve goals and then implement them</a:t>
            </a:r>
          </a:p>
          <a:p>
            <a:r>
              <a:rPr lang="en-GB" sz="1600" b="1" dirty="0" smtClean="0"/>
              <a:t>The ability to multi-task</a:t>
            </a:r>
            <a:r>
              <a:rPr lang="en-GB" sz="1600" dirty="0" smtClean="0"/>
              <a:t> - able to deal with more than one thing at a time, and be comfortable with challenge and variety</a:t>
            </a:r>
          </a:p>
          <a:p>
            <a:r>
              <a:rPr lang="en-GB" sz="1600" b="1" dirty="0" smtClean="0"/>
              <a:t>Interpersonal skills</a:t>
            </a:r>
            <a:r>
              <a:rPr lang="en-GB" sz="1600" dirty="0" smtClean="0"/>
              <a:t> - ability to work well with other people (good communication skills and be 	confident and assertive, without being confrontational or aggressive)</a:t>
            </a:r>
          </a:p>
          <a:p>
            <a:pPr marL="2686050" indent="-255588"/>
            <a:r>
              <a:rPr lang="en-GB" sz="1600" b="1" dirty="0" smtClean="0"/>
              <a:t>Interpersonal sensitivity</a:t>
            </a:r>
            <a:r>
              <a:rPr lang="en-GB" sz="1600" dirty="0" smtClean="0"/>
              <a:t> -  Recognise and respect different idea </a:t>
            </a:r>
            <a:r>
              <a:rPr lang="en-GB" sz="1600" dirty="0" smtClean="0">
                <a:sym typeface="Wingdings" pitchFamily="2" charset="2"/>
              </a:rPr>
              <a:t> 		</a:t>
            </a:r>
            <a:r>
              <a:rPr lang="en-GB" sz="1600" dirty="0" smtClean="0"/>
              <a:t>open and willing to adapt based on views</a:t>
            </a:r>
          </a:p>
        </p:txBody>
      </p:sp>
      <p:sp>
        <p:nvSpPr>
          <p:cNvPr id="2" name="Title 1"/>
          <p:cNvSpPr>
            <a:spLocks noGrp="1"/>
          </p:cNvSpPr>
          <p:nvPr>
            <p:ph type="title"/>
          </p:nvPr>
        </p:nvSpPr>
        <p:spPr>
          <a:xfrm>
            <a:off x="0" y="773832"/>
            <a:ext cx="9144000" cy="854968"/>
          </a:xfrm>
        </p:spPr>
        <p:txBody>
          <a:bodyPr>
            <a:noAutofit/>
          </a:bodyPr>
          <a:lstStyle/>
          <a:p>
            <a:r>
              <a:rPr lang="en-GB" sz="4000" dirty="0" smtClean="0"/>
              <a:t> 2 - Personal Attributes (What is it? - Planning And Organisational Skills )</a:t>
            </a:r>
            <a:endParaRPr lang="en-US" sz="4000" dirty="0"/>
          </a:p>
        </p:txBody>
      </p:sp>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166924"/>
            <a:ext cx="8568952" cy="5286412"/>
          </a:xfrm>
        </p:spPr>
        <p:txBody>
          <a:bodyPr>
            <a:normAutofit/>
          </a:bodyPr>
          <a:lstStyle/>
          <a:p>
            <a:pPr marL="0" lvl="0" indent="0">
              <a:spcAft>
                <a:spcPts val="0"/>
              </a:spcAft>
              <a:buClrTx/>
              <a:buSzTx/>
              <a:buNone/>
              <a:defRPr/>
            </a:pPr>
            <a:r>
              <a:rPr lang="en-GB" sz="2000" dirty="0" smtClean="0"/>
              <a:t>Within the IT industry, there are several different job roles, such as:</a:t>
            </a:r>
          </a:p>
          <a:p>
            <a:pPr marL="0" lvl="0" indent="0">
              <a:spcAft>
                <a:spcPts val="0"/>
              </a:spcAft>
              <a:buClrTx/>
              <a:buSzTx/>
              <a:buNone/>
              <a:defRPr/>
            </a:pPr>
            <a:endParaRPr lang="en-GB" sz="2000" b="1" dirty="0" smtClean="0"/>
          </a:p>
          <a:p>
            <a:pPr marL="0" lvl="0" indent="0">
              <a:spcAft>
                <a:spcPts val="0"/>
              </a:spcAft>
              <a:buClrTx/>
              <a:buSzTx/>
              <a:buNone/>
              <a:defRPr/>
            </a:pPr>
            <a:endParaRPr lang="en-GB" sz="2000" b="1" dirty="0" smtClean="0"/>
          </a:p>
          <a:p>
            <a:pPr marL="0" lvl="0" indent="0">
              <a:spcAft>
                <a:spcPts val="0"/>
              </a:spcAft>
              <a:buClrTx/>
              <a:buSzTx/>
              <a:buNone/>
              <a:defRPr/>
            </a:pPr>
            <a:endParaRPr lang="en-GB" sz="2000" b="1" dirty="0" smtClean="0"/>
          </a:p>
          <a:p>
            <a:pPr marL="0" lvl="0" indent="0">
              <a:spcAft>
                <a:spcPts val="0"/>
              </a:spcAft>
              <a:buClrTx/>
              <a:buSzTx/>
              <a:buNone/>
              <a:defRPr/>
            </a:pPr>
            <a:endParaRPr lang="en-GB" sz="2000" b="1" dirty="0" smtClean="0"/>
          </a:p>
          <a:p>
            <a:pPr marL="0" lvl="0" indent="0">
              <a:spcAft>
                <a:spcPts val="0"/>
              </a:spcAft>
              <a:buClrTx/>
              <a:buSzTx/>
              <a:buNone/>
              <a:defRPr/>
            </a:pPr>
            <a:endParaRPr lang="en-GB" sz="2000" b="1" dirty="0" smtClean="0"/>
          </a:p>
          <a:p>
            <a:pPr marL="0" lvl="0" indent="0">
              <a:spcAft>
                <a:spcPts val="0"/>
              </a:spcAft>
              <a:buClrTx/>
              <a:buSzTx/>
              <a:buNone/>
              <a:defRPr/>
            </a:pPr>
            <a:endParaRPr lang="en-GB" sz="2000" b="1" dirty="0" smtClean="0"/>
          </a:p>
          <a:p>
            <a:pPr marL="0" lvl="0" indent="0">
              <a:spcAft>
                <a:spcPts val="0"/>
              </a:spcAft>
              <a:buClrTx/>
              <a:buSzTx/>
              <a:buNone/>
              <a:defRPr/>
            </a:pPr>
            <a:endParaRPr lang="en-GB" sz="2000" b="1" dirty="0" smtClean="0"/>
          </a:p>
          <a:p>
            <a:pPr marL="0" lvl="0" indent="0">
              <a:spcAft>
                <a:spcPts val="0"/>
              </a:spcAft>
              <a:buClrTx/>
              <a:buSzTx/>
              <a:buNone/>
              <a:defRPr/>
            </a:pPr>
            <a:endParaRPr lang="en-GB" sz="2000" b="1" dirty="0" smtClean="0"/>
          </a:p>
          <a:p>
            <a:pPr marL="0" lvl="0" indent="0">
              <a:spcAft>
                <a:spcPts val="0"/>
              </a:spcAft>
              <a:buClrTx/>
              <a:buSzTx/>
              <a:buNone/>
              <a:defRPr/>
            </a:pPr>
            <a:endParaRPr lang="en-GB" sz="2000" b="1" dirty="0" smtClean="0"/>
          </a:p>
          <a:p>
            <a:pPr marL="0" lvl="0" indent="0">
              <a:spcAft>
                <a:spcPts val="0"/>
              </a:spcAft>
              <a:buClrTx/>
              <a:buSzTx/>
              <a:buNone/>
              <a:defRPr/>
            </a:pPr>
            <a:endParaRPr lang="en-GB" sz="2000" b="1" dirty="0" smtClean="0"/>
          </a:p>
          <a:p>
            <a:pPr marL="0" lvl="0" indent="0">
              <a:spcAft>
                <a:spcPts val="0"/>
              </a:spcAft>
              <a:buClrTx/>
              <a:buSzTx/>
              <a:buNone/>
              <a:defRPr/>
            </a:pPr>
            <a:endParaRPr lang="en-GB" sz="2000" b="1" dirty="0" smtClean="0"/>
          </a:p>
          <a:p>
            <a:pPr marL="0" lvl="0" indent="0">
              <a:spcAft>
                <a:spcPts val="0"/>
              </a:spcAft>
              <a:buClrTx/>
              <a:buSzTx/>
              <a:buNone/>
              <a:defRPr/>
            </a:pPr>
            <a:endParaRPr lang="en-GB" sz="2000" b="1" dirty="0" smtClean="0"/>
          </a:p>
          <a:p>
            <a:pPr marL="0" lvl="0" indent="0">
              <a:spcAft>
                <a:spcPts val="0"/>
              </a:spcAft>
              <a:buClrTx/>
              <a:buSzTx/>
              <a:buNone/>
              <a:defRPr/>
            </a:pPr>
            <a:r>
              <a:rPr lang="en-GB" sz="1800" b="1" i="1" dirty="0" smtClean="0"/>
              <a:t>Task 10 (P1.10)</a:t>
            </a:r>
            <a:r>
              <a:rPr lang="en-GB" sz="1800" b="1" dirty="0" smtClean="0"/>
              <a:t> - </a:t>
            </a:r>
            <a:r>
              <a:rPr lang="en-GB" sz="1800" dirty="0" smtClean="0"/>
              <a:t>Pick a job role from the list above, and highlight the key personal attributes required based on the job specification - include job advert selected</a:t>
            </a:r>
          </a:p>
        </p:txBody>
      </p:sp>
      <p:sp>
        <p:nvSpPr>
          <p:cNvPr id="2" name="Title 1"/>
          <p:cNvSpPr>
            <a:spLocks noGrp="1"/>
          </p:cNvSpPr>
          <p:nvPr>
            <p:ph type="title"/>
          </p:nvPr>
        </p:nvSpPr>
        <p:spPr>
          <a:xfrm>
            <a:off x="0" y="476672"/>
            <a:ext cx="9144000" cy="854968"/>
          </a:xfrm>
        </p:spPr>
        <p:txBody>
          <a:bodyPr>
            <a:noAutofit/>
          </a:bodyPr>
          <a:lstStyle/>
          <a:p>
            <a:r>
              <a:rPr lang="en-GB" sz="4000" dirty="0" smtClean="0"/>
              <a:t> 2 - Personal Attributes (Job Roles)</a:t>
            </a:r>
            <a:endParaRPr lang="en-US" sz="4000" dirty="0"/>
          </a:p>
        </p:txBody>
      </p:sp>
      <p:graphicFrame>
        <p:nvGraphicFramePr>
          <p:cNvPr id="7" name="Table 6"/>
          <p:cNvGraphicFramePr>
            <a:graphicFrameLocks noGrp="1"/>
          </p:cNvGraphicFramePr>
          <p:nvPr/>
        </p:nvGraphicFramePr>
        <p:xfrm>
          <a:off x="323528" y="1484784"/>
          <a:ext cx="8496945" cy="3657600"/>
        </p:xfrm>
        <a:graphic>
          <a:graphicData uri="http://schemas.openxmlformats.org/drawingml/2006/table">
            <a:tbl>
              <a:tblPr firstRow="1" bandRow="1">
                <a:tableStyleId>{5C22544A-7EE6-4342-B048-85BDC9FD1C3A}</a:tableStyleId>
              </a:tblPr>
              <a:tblGrid>
                <a:gridCol w="1699389"/>
                <a:gridCol w="1699389"/>
                <a:gridCol w="1699389"/>
                <a:gridCol w="1699389"/>
                <a:gridCol w="1699389"/>
              </a:tblGrid>
              <a:tr h="370840">
                <a:tc>
                  <a:txBody>
                    <a:bodyPr/>
                    <a:lstStyle/>
                    <a:p>
                      <a:pPr algn="ctr"/>
                      <a:r>
                        <a:rPr lang="en-GB" dirty="0" smtClean="0">
                          <a:solidFill>
                            <a:schemeClr val="tx1"/>
                          </a:solidFill>
                          <a:latin typeface="Calibri" pitchFamily="34" charset="0"/>
                          <a:cs typeface="Calibri" pitchFamily="34" charset="0"/>
                        </a:rPr>
                        <a:t>Network Manager</a:t>
                      </a:r>
                      <a:endParaRPr lang="en-GB"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dirty="0" smtClean="0">
                          <a:solidFill>
                            <a:schemeClr val="tx1"/>
                          </a:solidFill>
                          <a:latin typeface="Calibri" pitchFamily="34" charset="0"/>
                          <a:cs typeface="Calibri" pitchFamily="34" charset="0"/>
                        </a:rPr>
                        <a:t>Project Manager</a:t>
                      </a:r>
                      <a:endParaRPr lang="en-GB"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dirty="0" smtClean="0">
                          <a:solidFill>
                            <a:schemeClr val="tx1"/>
                          </a:solidFill>
                          <a:latin typeface="Calibri" pitchFamily="34" charset="0"/>
                          <a:cs typeface="Calibri" pitchFamily="34" charset="0"/>
                        </a:rPr>
                        <a:t>Database Administrator</a:t>
                      </a:r>
                      <a:endParaRPr lang="en-GB"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dirty="0" smtClean="0">
                          <a:solidFill>
                            <a:schemeClr val="tx1"/>
                          </a:solidFill>
                          <a:latin typeface="Calibri" pitchFamily="34" charset="0"/>
                          <a:cs typeface="Calibri" pitchFamily="34" charset="0"/>
                        </a:rPr>
                        <a:t>Webmaster</a:t>
                      </a:r>
                      <a:endParaRPr lang="en-GB"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dirty="0" smtClean="0">
                          <a:solidFill>
                            <a:schemeClr val="tx1"/>
                          </a:solidFill>
                          <a:latin typeface="Calibri" pitchFamily="34" charset="0"/>
                          <a:cs typeface="Calibri" pitchFamily="34" charset="0"/>
                        </a:rPr>
                        <a:t>Programming</a:t>
                      </a:r>
                    </a:p>
                  </a:txBody>
                  <a:tcPr anchor="ctr">
                    <a:solidFill>
                      <a:schemeClr val="tx2">
                        <a:lumMod val="20000"/>
                        <a:lumOff val="80000"/>
                      </a:schemeClr>
                    </a:solidFill>
                  </a:tcPr>
                </a:tc>
              </a:tr>
              <a:tr h="370840">
                <a:tc>
                  <a:txBody>
                    <a:bodyPr/>
                    <a:lstStyle/>
                    <a:p>
                      <a:pPr marL="342900" indent="-342900">
                        <a:buFont typeface="Wingdings" pitchFamily="2" charset="2"/>
                        <a:buChar char="ü"/>
                      </a:pPr>
                      <a:r>
                        <a:rPr lang="en-GB" sz="1600" dirty="0" smtClean="0">
                          <a:solidFill>
                            <a:schemeClr val="tx1"/>
                          </a:solidFill>
                          <a:latin typeface="Calibri" pitchFamily="34" charset="0"/>
                          <a:cs typeface="Calibri" pitchFamily="34" charset="0"/>
                        </a:rPr>
                        <a:t>Computer &amp; Information Systems Manager</a:t>
                      </a:r>
                    </a:p>
                    <a:p>
                      <a:pPr marL="342900" indent="-342900">
                        <a:buFont typeface="Wingdings" pitchFamily="2" charset="2"/>
                        <a:buChar char="ü"/>
                      </a:pPr>
                      <a:r>
                        <a:rPr lang="en-GB" sz="1600" dirty="0" smtClean="0">
                          <a:solidFill>
                            <a:schemeClr val="tx1"/>
                          </a:solidFill>
                          <a:latin typeface="Calibri" pitchFamily="34" charset="0"/>
                          <a:cs typeface="Calibri" pitchFamily="34" charset="0"/>
                        </a:rPr>
                        <a:t>Help Desk Technician</a:t>
                      </a:r>
                    </a:p>
                    <a:p>
                      <a:pPr marL="342900" indent="-342900">
                        <a:buFont typeface="Wingdings" pitchFamily="2" charset="2"/>
                        <a:buChar char="ü"/>
                      </a:pPr>
                      <a:r>
                        <a:rPr lang="en-GB" sz="1600" dirty="0" smtClean="0">
                          <a:solidFill>
                            <a:schemeClr val="tx1"/>
                          </a:solidFill>
                          <a:latin typeface="Calibri" pitchFamily="34" charset="0"/>
                          <a:cs typeface="Calibri" pitchFamily="34" charset="0"/>
                        </a:rPr>
                        <a:t>Network Architect</a:t>
                      </a:r>
                    </a:p>
                    <a:p>
                      <a:pPr marL="342900" indent="-342900">
                        <a:buFont typeface="Wingdings" pitchFamily="2" charset="2"/>
                        <a:buChar char="ü"/>
                      </a:pPr>
                      <a:r>
                        <a:rPr lang="en-GB" sz="1600" dirty="0" smtClean="0">
                          <a:solidFill>
                            <a:schemeClr val="tx1"/>
                          </a:solidFill>
                          <a:latin typeface="Calibri" pitchFamily="34" charset="0"/>
                          <a:cs typeface="Calibri" pitchFamily="34" charset="0"/>
                        </a:rPr>
                        <a:t>Network Engineer</a:t>
                      </a:r>
                    </a:p>
                    <a:p>
                      <a:pPr marL="342900" indent="-342900">
                        <a:buFont typeface="Wingdings" pitchFamily="2" charset="2"/>
                        <a:buChar char="ü"/>
                      </a:pPr>
                      <a:r>
                        <a:rPr lang="en-GB" sz="1600" dirty="0" smtClean="0">
                          <a:solidFill>
                            <a:schemeClr val="tx1"/>
                          </a:solidFill>
                          <a:latin typeface="Calibri" pitchFamily="34" charset="0"/>
                          <a:cs typeface="Calibri" pitchFamily="34" charset="0"/>
                        </a:rPr>
                        <a:t>Security Specialist</a:t>
                      </a:r>
                      <a:endParaRPr lang="en-GB" sz="1600" dirty="0">
                        <a:solidFill>
                          <a:schemeClr val="tx1"/>
                        </a:solidFill>
                        <a:latin typeface="Calibri" pitchFamily="34" charset="0"/>
                        <a:cs typeface="Calibri" pitchFamily="34" charset="0"/>
                      </a:endParaRPr>
                    </a:p>
                  </a:txBody>
                  <a:tcPr>
                    <a:solidFill>
                      <a:schemeClr val="tx2">
                        <a:lumMod val="20000"/>
                        <a:lumOff val="80000"/>
                      </a:schemeClr>
                    </a:solidFill>
                  </a:tcPr>
                </a:tc>
                <a:tc>
                  <a:txBody>
                    <a:bodyPr/>
                    <a:lstStyle/>
                    <a:p>
                      <a:pPr marL="342900" marR="0" indent="-342900" algn="l" defTabSz="914400" rtl="0" eaLnBrk="1" fontAlgn="auto" latinLnBrk="0" hangingPunct="1">
                        <a:lnSpc>
                          <a:spcPct val="100000"/>
                        </a:lnSpc>
                        <a:spcBef>
                          <a:spcPts val="0"/>
                        </a:spcBef>
                        <a:spcAft>
                          <a:spcPts val="0"/>
                        </a:spcAft>
                        <a:buClrTx/>
                        <a:buSzTx/>
                        <a:buFont typeface="Wingdings" pitchFamily="2" charset="2"/>
                        <a:buChar char="ü"/>
                        <a:tabLst/>
                        <a:defRPr/>
                      </a:pPr>
                      <a:r>
                        <a:rPr lang="en-GB" sz="1600" dirty="0" smtClean="0">
                          <a:solidFill>
                            <a:schemeClr val="tx1"/>
                          </a:solidFill>
                          <a:latin typeface="Calibri" pitchFamily="34" charset="0"/>
                          <a:cs typeface="Calibri" pitchFamily="34" charset="0"/>
                        </a:rPr>
                        <a:t>Applications Engineer</a:t>
                      </a:r>
                    </a:p>
                    <a:p>
                      <a:pPr marL="342900" marR="0" indent="-342900" algn="l" defTabSz="914400" rtl="0" eaLnBrk="1" fontAlgn="auto" latinLnBrk="0" hangingPunct="1">
                        <a:lnSpc>
                          <a:spcPct val="100000"/>
                        </a:lnSpc>
                        <a:spcBef>
                          <a:spcPts val="0"/>
                        </a:spcBef>
                        <a:spcAft>
                          <a:spcPts val="0"/>
                        </a:spcAft>
                        <a:buClrTx/>
                        <a:buSzTx/>
                        <a:buFont typeface="Wingdings" pitchFamily="2" charset="2"/>
                        <a:buChar char="ü"/>
                        <a:tabLst/>
                        <a:defRPr/>
                      </a:pPr>
                      <a:r>
                        <a:rPr lang="en-GB" sz="1600" dirty="0" smtClean="0">
                          <a:solidFill>
                            <a:schemeClr val="tx1"/>
                          </a:solidFill>
                          <a:latin typeface="Calibri" pitchFamily="34" charset="0"/>
                          <a:cs typeface="Calibri" pitchFamily="34" charset="0"/>
                        </a:rPr>
                        <a:t>ICT Procurement</a:t>
                      </a:r>
                    </a:p>
                    <a:p>
                      <a:pPr marL="342900" marR="0" indent="-342900" algn="l" defTabSz="914400" rtl="0" eaLnBrk="1" fontAlgn="auto" latinLnBrk="0" hangingPunct="1">
                        <a:lnSpc>
                          <a:spcPct val="100000"/>
                        </a:lnSpc>
                        <a:spcBef>
                          <a:spcPts val="0"/>
                        </a:spcBef>
                        <a:spcAft>
                          <a:spcPts val="0"/>
                        </a:spcAft>
                        <a:buClrTx/>
                        <a:buSzTx/>
                        <a:buFont typeface="Wingdings" pitchFamily="2" charset="2"/>
                        <a:buChar char="ü"/>
                        <a:tabLst/>
                        <a:defRPr/>
                      </a:pPr>
                      <a:r>
                        <a:rPr lang="en-GB" sz="1600" dirty="0" smtClean="0">
                          <a:solidFill>
                            <a:schemeClr val="tx1"/>
                          </a:solidFill>
                          <a:latin typeface="Calibri" pitchFamily="34" charset="0"/>
                          <a:cs typeface="Calibri" pitchFamily="34" charset="0"/>
                        </a:rPr>
                        <a:t>Quality Manager</a:t>
                      </a:r>
                    </a:p>
                    <a:p>
                      <a:pPr marL="342900" indent="-342900">
                        <a:buFont typeface="Wingdings" pitchFamily="2" charset="2"/>
                        <a:buChar char="ü"/>
                      </a:pPr>
                      <a:endParaRPr lang="en-GB" sz="1600" dirty="0">
                        <a:solidFill>
                          <a:schemeClr val="tx1"/>
                        </a:solidFill>
                        <a:latin typeface="Calibri" pitchFamily="34" charset="0"/>
                        <a:cs typeface="Calibri" pitchFamily="34" charset="0"/>
                      </a:endParaRPr>
                    </a:p>
                  </a:txBody>
                  <a:tcPr>
                    <a:solidFill>
                      <a:schemeClr val="tx2">
                        <a:lumMod val="20000"/>
                        <a:lumOff val="80000"/>
                      </a:schemeClr>
                    </a:solidFill>
                  </a:tcPr>
                </a:tc>
                <a:tc>
                  <a:txBody>
                    <a:bodyPr/>
                    <a:lstStyle/>
                    <a:p>
                      <a:pPr marL="342900" indent="-342900">
                        <a:buFont typeface="Wingdings" pitchFamily="2" charset="2"/>
                        <a:buChar char="ü"/>
                      </a:pPr>
                      <a:r>
                        <a:rPr lang="en-GB" sz="1600" dirty="0" smtClean="0">
                          <a:solidFill>
                            <a:schemeClr val="tx1"/>
                          </a:solidFill>
                          <a:latin typeface="Calibri" pitchFamily="34" charset="0"/>
                          <a:cs typeface="Calibri" pitchFamily="34" charset="0"/>
                        </a:rPr>
                        <a:t>Data Entry Clerk</a:t>
                      </a:r>
                      <a:endParaRPr lang="en-GB" sz="1600" dirty="0">
                        <a:solidFill>
                          <a:schemeClr val="tx1"/>
                        </a:solidFill>
                        <a:latin typeface="Calibri" pitchFamily="34" charset="0"/>
                        <a:cs typeface="Calibri" pitchFamily="34" charset="0"/>
                      </a:endParaRPr>
                    </a:p>
                  </a:txBody>
                  <a:tcPr>
                    <a:solidFill>
                      <a:schemeClr val="tx2">
                        <a:lumMod val="20000"/>
                        <a:lumOff val="80000"/>
                      </a:schemeClr>
                    </a:solidFill>
                  </a:tcPr>
                </a:tc>
                <a:tc>
                  <a:txBody>
                    <a:bodyPr/>
                    <a:lstStyle/>
                    <a:p>
                      <a:pPr marL="342900" indent="-342900">
                        <a:buFont typeface="Wingdings" pitchFamily="2" charset="2"/>
                        <a:buChar char="ü"/>
                      </a:pPr>
                      <a:r>
                        <a:rPr lang="en-GB" sz="1600" dirty="0" smtClean="0">
                          <a:solidFill>
                            <a:schemeClr val="tx1"/>
                          </a:solidFill>
                          <a:latin typeface="Calibri" pitchFamily="34" charset="0"/>
                          <a:cs typeface="Calibri" pitchFamily="34" charset="0"/>
                        </a:rPr>
                        <a:t>Web Designer</a:t>
                      </a:r>
                    </a:p>
                    <a:p>
                      <a:pPr marL="342900" indent="-342900">
                        <a:buFont typeface="Wingdings" pitchFamily="2" charset="2"/>
                        <a:buChar char="ü"/>
                      </a:pPr>
                      <a:r>
                        <a:rPr lang="en-GB" sz="1600" dirty="0" smtClean="0">
                          <a:solidFill>
                            <a:schemeClr val="tx1"/>
                          </a:solidFill>
                          <a:latin typeface="Calibri" pitchFamily="34" charset="0"/>
                          <a:cs typeface="Calibri" pitchFamily="34" charset="0"/>
                        </a:rPr>
                        <a:t>Web Developer</a:t>
                      </a:r>
                    </a:p>
                    <a:p>
                      <a:pPr marL="342900" indent="-342900">
                        <a:buFont typeface="Wingdings" pitchFamily="2" charset="2"/>
                        <a:buChar char="ü"/>
                      </a:pPr>
                      <a:r>
                        <a:rPr lang="en-GB" sz="1600" dirty="0" smtClean="0">
                          <a:solidFill>
                            <a:schemeClr val="tx1"/>
                          </a:solidFill>
                          <a:latin typeface="Calibri" pitchFamily="34" charset="0"/>
                          <a:cs typeface="Calibri" pitchFamily="34" charset="0"/>
                        </a:rPr>
                        <a:t>Web Administrator</a:t>
                      </a:r>
                    </a:p>
                    <a:p>
                      <a:pPr marL="342900" indent="-342900">
                        <a:buFont typeface="Wingdings" pitchFamily="2" charset="2"/>
                        <a:buChar char="ü"/>
                      </a:pPr>
                      <a:endParaRPr lang="en-GB" sz="1600" dirty="0">
                        <a:solidFill>
                          <a:schemeClr val="tx1"/>
                        </a:solidFill>
                        <a:latin typeface="Calibri" pitchFamily="34" charset="0"/>
                        <a:cs typeface="Calibri" pitchFamily="34" charset="0"/>
                      </a:endParaRPr>
                    </a:p>
                  </a:txBody>
                  <a:tcPr>
                    <a:solidFill>
                      <a:schemeClr val="tx2">
                        <a:lumMod val="20000"/>
                        <a:lumOff val="80000"/>
                      </a:schemeClr>
                    </a:solidFill>
                  </a:tcPr>
                </a:tc>
                <a:tc>
                  <a:txBody>
                    <a:bodyPr/>
                    <a:lstStyle/>
                    <a:p>
                      <a:pPr marL="342900" indent="-342900">
                        <a:buFont typeface="Wingdings" pitchFamily="2" charset="2"/>
                        <a:buChar char="ü"/>
                      </a:pPr>
                      <a:r>
                        <a:rPr lang="en-GB" sz="1600" dirty="0" smtClean="0">
                          <a:solidFill>
                            <a:schemeClr val="tx1"/>
                          </a:solidFill>
                          <a:latin typeface="Calibri" pitchFamily="34" charset="0"/>
                          <a:cs typeface="Calibri" pitchFamily="34" charset="0"/>
                        </a:rPr>
                        <a:t>Computer Gaming Programmers</a:t>
                      </a:r>
                    </a:p>
                    <a:p>
                      <a:pPr marL="342900" indent="-342900">
                        <a:buFont typeface="Wingdings" pitchFamily="2" charset="2"/>
                        <a:buChar char="ü"/>
                      </a:pPr>
                      <a:r>
                        <a:rPr lang="en-GB" sz="1600" dirty="0" smtClean="0">
                          <a:solidFill>
                            <a:schemeClr val="tx1"/>
                          </a:solidFill>
                          <a:latin typeface="Calibri" pitchFamily="34" charset="0"/>
                          <a:cs typeface="Calibri" pitchFamily="34" charset="0"/>
                        </a:rPr>
                        <a:t>Computer Gaming Designers</a:t>
                      </a:r>
                    </a:p>
                    <a:p>
                      <a:pPr marL="342900" indent="-342900">
                        <a:buFont typeface="Wingdings" pitchFamily="2" charset="2"/>
                        <a:buChar char="ü"/>
                      </a:pPr>
                      <a:r>
                        <a:rPr lang="en-GB" sz="1600" dirty="0" smtClean="0">
                          <a:solidFill>
                            <a:schemeClr val="tx1"/>
                          </a:solidFill>
                          <a:latin typeface="Calibri" pitchFamily="34" charset="0"/>
                          <a:cs typeface="Calibri" pitchFamily="34" charset="0"/>
                        </a:rPr>
                        <a:t>Computer Graphics</a:t>
                      </a:r>
                      <a:r>
                        <a:rPr lang="en-GB" sz="1600" baseline="0" dirty="0" smtClean="0">
                          <a:solidFill>
                            <a:schemeClr val="tx1"/>
                          </a:solidFill>
                          <a:latin typeface="Calibri" pitchFamily="34" charset="0"/>
                          <a:cs typeface="Calibri" pitchFamily="34" charset="0"/>
                        </a:rPr>
                        <a:t> and Animation</a:t>
                      </a:r>
                    </a:p>
                    <a:p>
                      <a:pPr marL="342900" indent="-342900">
                        <a:buFont typeface="Wingdings" pitchFamily="2" charset="2"/>
                        <a:buChar char="ü"/>
                      </a:pPr>
                      <a:r>
                        <a:rPr lang="en-GB" sz="1600" baseline="0" dirty="0" smtClean="0">
                          <a:solidFill>
                            <a:schemeClr val="tx1"/>
                          </a:solidFill>
                          <a:latin typeface="Calibri" pitchFamily="34" charset="0"/>
                          <a:cs typeface="Calibri" pitchFamily="34" charset="0"/>
                        </a:rPr>
                        <a:t>QA &amp; Tester</a:t>
                      </a:r>
                    </a:p>
                    <a:p>
                      <a:pPr marL="342900" indent="-342900">
                        <a:buFont typeface="Wingdings" pitchFamily="2" charset="2"/>
                        <a:buChar char="ü"/>
                      </a:pPr>
                      <a:endParaRPr lang="en-GB" sz="1600" dirty="0">
                        <a:solidFill>
                          <a:schemeClr val="tx1"/>
                        </a:solidFill>
                        <a:latin typeface="Calibri" pitchFamily="34" charset="0"/>
                        <a:cs typeface="Calibri" pitchFamily="34" charset="0"/>
                      </a:endParaRPr>
                    </a:p>
                  </a:txBody>
                  <a:tcPr>
                    <a:solidFill>
                      <a:schemeClr val="tx2">
                        <a:lumMod val="20000"/>
                        <a:lumOff val="80000"/>
                      </a:schemeClr>
                    </a:solidFill>
                  </a:tcPr>
                </a:tc>
              </a:tr>
            </a:tbl>
          </a:graphicData>
        </a:graphic>
      </p:graphicFrame>
      <p:graphicFrame>
        <p:nvGraphicFramePr>
          <p:cNvPr id="8" name="Table 7"/>
          <p:cNvGraphicFramePr>
            <a:graphicFrameLocks noGrp="1"/>
          </p:cNvGraphicFramePr>
          <p:nvPr/>
        </p:nvGraphicFramePr>
        <p:xfrm>
          <a:off x="899592" y="5707247"/>
          <a:ext cx="8244408" cy="1150753"/>
        </p:xfrm>
        <a:graphic>
          <a:graphicData uri="http://schemas.openxmlformats.org/drawingml/2006/table">
            <a:tbl>
              <a:tblPr firstRow="1" bandRow="1">
                <a:tableStyleId>{5C22544A-7EE6-4342-B048-85BDC9FD1C3A}</a:tableStyleId>
              </a:tblPr>
              <a:tblGrid>
                <a:gridCol w="2061102"/>
                <a:gridCol w="2061102"/>
                <a:gridCol w="2061102"/>
                <a:gridCol w="2061102"/>
              </a:tblGrid>
              <a:tr h="292463">
                <a:tc>
                  <a:txBody>
                    <a:bodyPr/>
                    <a:lstStyle/>
                    <a:p>
                      <a:pPr algn="ctr"/>
                      <a:r>
                        <a:rPr lang="en-GB" sz="1600" b="1" dirty="0" smtClean="0">
                          <a:solidFill>
                            <a:schemeClr val="tx1"/>
                          </a:solidFill>
                          <a:latin typeface="Calibri" pitchFamily="34" charset="0"/>
                          <a:cs typeface="Calibri" pitchFamily="34" charset="0"/>
                        </a:rPr>
                        <a:t>Leadership Qualities</a:t>
                      </a:r>
                      <a:endParaRPr lang="en-GB" sz="16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600" b="1" dirty="0" smtClean="0">
                          <a:solidFill>
                            <a:schemeClr val="tx1"/>
                          </a:solidFill>
                          <a:latin typeface="Calibri" pitchFamily="34" charset="0"/>
                          <a:cs typeface="Calibri" pitchFamily="34" charset="0"/>
                        </a:rPr>
                        <a:t>Planning And Organisational Skills </a:t>
                      </a:r>
                    </a:p>
                  </a:txBody>
                  <a:tcPr anchor="ctr">
                    <a:solidFill>
                      <a:schemeClr val="tx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1" dirty="0" smtClean="0">
                          <a:solidFill>
                            <a:schemeClr val="tx1"/>
                          </a:solidFill>
                          <a:latin typeface="Calibri" pitchFamily="34" charset="0"/>
                          <a:cs typeface="Calibri" pitchFamily="34" charset="0"/>
                        </a:rPr>
                        <a:t>Problem Solving</a:t>
                      </a:r>
                    </a:p>
                  </a:txBody>
                  <a:tcPr anchor="ctr">
                    <a:solidFill>
                      <a:schemeClr val="tx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1" dirty="0" smtClean="0">
                          <a:solidFill>
                            <a:schemeClr val="tx1"/>
                          </a:solidFill>
                          <a:latin typeface="Calibri" pitchFamily="34" charset="0"/>
                          <a:cs typeface="Calibri" pitchFamily="34" charset="0"/>
                        </a:rPr>
                        <a:t>Team Player</a:t>
                      </a:r>
                      <a:endParaRPr lang="en-GB" sz="1600" b="1" dirty="0">
                        <a:solidFill>
                          <a:schemeClr val="tx1"/>
                        </a:solidFill>
                        <a:latin typeface="Calibri" pitchFamily="34" charset="0"/>
                        <a:cs typeface="Calibri" pitchFamily="34" charset="0"/>
                      </a:endParaRPr>
                    </a:p>
                  </a:txBody>
                  <a:tcPr anchor="ctr">
                    <a:solidFill>
                      <a:schemeClr val="tx2">
                        <a:lumMod val="20000"/>
                        <a:lumOff val="80000"/>
                      </a:schemeClr>
                    </a:solidFill>
                  </a:tcPr>
                </a:tc>
              </a:tr>
              <a:tr h="571633">
                <a:tc>
                  <a:txBody>
                    <a:bodyPr/>
                    <a:lstStyle/>
                    <a:p>
                      <a:pPr marL="0" lvl="0" indent="0" algn="ctr">
                        <a:buFont typeface="+mj-lt"/>
                        <a:buNone/>
                      </a:pPr>
                      <a:r>
                        <a:rPr lang="en-GB" sz="1600" b="1" dirty="0" smtClean="0">
                          <a:solidFill>
                            <a:schemeClr val="tx1"/>
                          </a:solidFill>
                          <a:latin typeface="Calibri" pitchFamily="34" charset="0"/>
                          <a:cs typeface="Calibri" pitchFamily="34" charset="0"/>
                        </a:rPr>
                        <a:t>Business Skills </a:t>
                      </a:r>
                    </a:p>
                  </a:txBody>
                  <a:tcPr anchor="ctr">
                    <a:solidFill>
                      <a:schemeClr val="tx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1" dirty="0" smtClean="0">
                          <a:solidFill>
                            <a:schemeClr val="tx1"/>
                          </a:solidFill>
                          <a:latin typeface="Calibri" pitchFamily="34" charset="0"/>
                          <a:cs typeface="Calibri" pitchFamily="34" charset="0"/>
                        </a:rPr>
                        <a:t>Independent Workers</a:t>
                      </a:r>
                      <a:endParaRPr lang="en-GB" sz="16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1" dirty="0" smtClean="0">
                          <a:solidFill>
                            <a:schemeClr val="tx1"/>
                          </a:solidFill>
                          <a:latin typeface="Calibri" pitchFamily="34" charset="0"/>
                          <a:cs typeface="Calibri" pitchFamily="34" charset="0"/>
                        </a:rPr>
                        <a:t>Personal Skills</a:t>
                      </a:r>
                      <a:endParaRPr lang="en-GB" sz="1600" b="1"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1" dirty="0" smtClean="0">
                          <a:solidFill>
                            <a:schemeClr val="tx1"/>
                          </a:solidFill>
                          <a:latin typeface="Calibri" pitchFamily="34" charset="0"/>
                          <a:cs typeface="Calibri" pitchFamily="34" charset="0"/>
                        </a:rPr>
                        <a:t>Personal Abilities</a:t>
                      </a:r>
                      <a:endParaRPr lang="en-GB" sz="1600" b="1" dirty="0">
                        <a:solidFill>
                          <a:schemeClr val="tx1"/>
                        </a:solidFill>
                        <a:latin typeface="Calibri" pitchFamily="34" charset="0"/>
                        <a:cs typeface="Calibri" pitchFamily="34" charset="0"/>
                      </a:endParaRPr>
                    </a:p>
                  </a:txBody>
                  <a:tcPr anchor="ctr">
                    <a:solidFill>
                      <a:schemeClr val="tx2">
                        <a:lumMod val="20000"/>
                        <a:lumOff val="80000"/>
                      </a:schemeClr>
                    </a:solidFill>
                  </a:tcPr>
                </a:tc>
              </a:tr>
            </a:tbl>
          </a:graphicData>
        </a:graphic>
      </p:graphicFrame>
      <p:sp>
        <p:nvSpPr>
          <p:cNvPr id="9" name="TextBox 8"/>
          <p:cNvSpPr txBox="1"/>
          <p:nvPr/>
        </p:nvSpPr>
        <p:spPr>
          <a:xfrm>
            <a:off x="2195736" y="3933056"/>
            <a:ext cx="4752528" cy="1015663"/>
          </a:xfrm>
          <a:prstGeom prst="rect">
            <a:avLst/>
          </a:prstGeom>
          <a:solidFill>
            <a:schemeClr val="bg1"/>
          </a:solidFill>
        </p:spPr>
        <p:txBody>
          <a:bodyPr wrap="square" rtlCol="0">
            <a:spAutoFit/>
          </a:bodyPr>
          <a:lstStyle/>
          <a:p>
            <a:pPr algn="ctr"/>
            <a:r>
              <a:rPr lang="en-GB" sz="2000" dirty="0" smtClean="0">
                <a:latin typeface="Calibri" pitchFamily="34" charset="0"/>
                <a:cs typeface="Calibri" pitchFamily="34" charset="0"/>
              </a:rPr>
              <a:t>Find a job advert from </a:t>
            </a:r>
            <a:r>
              <a:rPr lang="en-GB" sz="2000" dirty="0" smtClean="0">
                <a:latin typeface="Calibri" pitchFamily="34" charset="0"/>
                <a:cs typeface="Calibri" pitchFamily="34" charset="0"/>
                <a:hlinkClick r:id="rId3"/>
              </a:rPr>
              <a:t>www.monster.co.uk</a:t>
            </a:r>
            <a:r>
              <a:rPr lang="en-GB" sz="2000" dirty="0" smtClean="0">
                <a:latin typeface="Calibri" pitchFamily="34" charset="0"/>
                <a:cs typeface="Calibri" pitchFamily="34" charset="0"/>
              </a:rPr>
              <a:t> or within the zip file named </a:t>
            </a:r>
            <a:r>
              <a:rPr lang="en-GB" sz="2000" b="1" i="1" dirty="0" smtClean="0">
                <a:latin typeface="Calibri" pitchFamily="34" charset="0"/>
                <a:cs typeface="Calibri" pitchFamily="34" charset="0"/>
              </a:rPr>
              <a:t>Unit 01 - LO1 - Job Adverts</a:t>
            </a:r>
            <a:endParaRPr lang="en-GB" sz="2000" b="1" i="1" dirty="0">
              <a:latin typeface="Calibri" pitchFamily="34" charset="0"/>
              <a:cs typeface="Calibri" pitchFamily="34" charset="0"/>
            </a:endParaRPr>
          </a:p>
        </p:txBody>
      </p:sp>
    </p:spTree>
    <p:extLst>
      <p:ext uri="{BB962C8B-B14F-4D97-AF65-F5344CB8AC3E}">
        <p14:creationId xmlns:p14="http://schemas.microsoft.com/office/powerpoint/2010/main" val="1251527084"/>
      </p:ext>
    </p:extLst>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166924"/>
            <a:ext cx="8568952" cy="5286412"/>
          </a:xfrm>
        </p:spPr>
        <p:txBody>
          <a:bodyPr>
            <a:normAutofit/>
          </a:bodyPr>
          <a:lstStyle/>
          <a:p>
            <a:pPr marL="0" lvl="0" indent="0">
              <a:spcAft>
                <a:spcPts val="0"/>
              </a:spcAft>
              <a:buClrTx/>
              <a:buSzTx/>
              <a:buNone/>
              <a:defRPr/>
            </a:pPr>
            <a:r>
              <a:rPr lang="en-GB" sz="2000" dirty="0" smtClean="0"/>
              <a:t>As there several different types of job roles within the IT industry, it is always good to understand the range skills required</a:t>
            </a:r>
          </a:p>
          <a:p>
            <a:pPr marL="0" lvl="0" indent="0">
              <a:spcAft>
                <a:spcPts val="0"/>
              </a:spcAft>
              <a:buClrTx/>
              <a:buSzTx/>
              <a:buNone/>
              <a:defRPr/>
            </a:pPr>
            <a:r>
              <a:rPr lang="en-GB" sz="2400" b="1" dirty="0" smtClean="0"/>
              <a:t>-----------------------------------------------------------------------------------------</a:t>
            </a:r>
          </a:p>
          <a:p>
            <a:pPr marL="0" lvl="0" indent="0">
              <a:spcAft>
                <a:spcPts val="0"/>
              </a:spcAft>
              <a:buClrTx/>
              <a:buSzTx/>
              <a:buNone/>
              <a:defRPr/>
            </a:pPr>
            <a:r>
              <a:rPr lang="en-GB" sz="1800" b="1" i="1" dirty="0" smtClean="0"/>
              <a:t>Task 11 (M1)</a:t>
            </a:r>
            <a:r>
              <a:rPr lang="en-GB" sz="1800" b="1" dirty="0" smtClean="0"/>
              <a:t> - </a:t>
            </a:r>
            <a:r>
              <a:rPr lang="en-GB" sz="1800" dirty="0" smtClean="0"/>
              <a:t>Within a table, </a:t>
            </a:r>
            <a:r>
              <a:rPr lang="en-GB" sz="1800" b="1" dirty="0" smtClean="0"/>
              <a:t>compare</a:t>
            </a:r>
            <a:r>
              <a:rPr lang="en-GB" sz="1800" dirty="0" smtClean="0"/>
              <a:t> the skills required, selected in Task 10, to a ICT Teacher</a:t>
            </a:r>
          </a:p>
        </p:txBody>
      </p:sp>
      <p:sp>
        <p:nvSpPr>
          <p:cNvPr id="2" name="Title 1"/>
          <p:cNvSpPr>
            <a:spLocks noGrp="1"/>
          </p:cNvSpPr>
          <p:nvPr>
            <p:ph type="title"/>
          </p:nvPr>
        </p:nvSpPr>
        <p:spPr>
          <a:xfrm>
            <a:off x="0" y="485800"/>
            <a:ext cx="9144000" cy="854968"/>
          </a:xfrm>
        </p:spPr>
        <p:txBody>
          <a:bodyPr>
            <a:noAutofit/>
          </a:bodyPr>
          <a:lstStyle/>
          <a:p>
            <a:r>
              <a:rPr lang="en-GB" sz="4000" dirty="0" smtClean="0"/>
              <a:t> 2 - Personal Attributes (Compare Skills)</a:t>
            </a:r>
            <a:endParaRPr lang="en-US" sz="4000" dirty="0"/>
          </a:p>
        </p:txBody>
      </p:sp>
      <p:graphicFrame>
        <p:nvGraphicFramePr>
          <p:cNvPr id="11" name="Table 10"/>
          <p:cNvGraphicFramePr>
            <a:graphicFrameLocks noGrp="1"/>
          </p:cNvGraphicFramePr>
          <p:nvPr/>
        </p:nvGraphicFramePr>
        <p:xfrm>
          <a:off x="323528" y="2805648"/>
          <a:ext cx="8496944" cy="3215640"/>
        </p:xfrm>
        <a:graphic>
          <a:graphicData uri="http://schemas.openxmlformats.org/drawingml/2006/table">
            <a:tbl>
              <a:tblPr firstRow="1" bandRow="1">
                <a:tableStyleId>{5C22544A-7EE6-4342-B048-85BDC9FD1C3A}</a:tableStyleId>
              </a:tblPr>
              <a:tblGrid>
                <a:gridCol w="4248472"/>
                <a:gridCol w="4248472"/>
              </a:tblGrid>
              <a:tr h="370840">
                <a:tc>
                  <a:txBody>
                    <a:bodyPr/>
                    <a:lstStyle/>
                    <a:p>
                      <a:pPr algn="ctr"/>
                      <a:r>
                        <a:rPr lang="en-GB" sz="2000" dirty="0" smtClean="0">
                          <a:solidFill>
                            <a:schemeClr val="tx1"/>
                          </a:solidFill>
                          <a:latin typeface="Calibri" pitchFamily="34" charset="0"/>
                          <a:cs typeface="Calibri" pitchFamily="34" charset="0"/>
                        </a:rPr>
                        <a:t>Attributes</a:t>
                      </a:r>
                      <a:endParaRPr lang="en-GB" sz="2000" dirty="0">
                        <a:solidFill>
                          <a:schemeClr val="tx1"/>
                        </a:solidFill>
                        <a:latin typeface="Calibri" pitchFamily="34" charset="0"/>
                        <a:cs typeface="Calibri" pitchFamily="34" charset="0"/>
                      </a:endParaRPr>
                    </a:p>
                  </a:txBody>
                  <a:tcPr/>
                </a:tc>
                <a:tc>
                  <a:txBody>
                    <a:bodyPr/>
                    <a:lstStyle/>
                    <a:p>
                      <a:pPr algn="ctr"/>
                      <a:r>
                        <a:rPr lang="en-GB" sz="2000" dirty="0" smtClean="0">
                          <a:solidFill>
                            <a:schemeClr val="tx1"/>
                          </a:solidFill>
                          <a:latin typeface="Calibri" pitchFamily="34" charset="0"/>
                          <a:cs typeface="Calibri" pitchFamily="34" charset="0"/>
                        </a:rPr>
                        <a:t>Legislations</a:t>
                      </a:r>
                      <a:endParaRPr lang="en-GB" sz="2000" dirty="0">
                        <a:solidFill>
                          <a:schemeClr val="tx1"/>
                        </a:solidFill>
                        <a:latin typeface="Calibri" pitchFamily="34" charset="0"/>
                        <a:cs typeface="Calibri" pitchFamily="34" charset="0"/>
                      </a:endParaRPr>
                    </a:p>
                  </a:txBody>
                  <a:tcPr/>
                </a:tc>
              </a:tr>
              <a:tr h="370840">
                <a:tc>
                  <a:txBody>
                    <a:bodyPr/>
                    <a:lstStyle/>
                    <a:p>
                      <a:pPr marL="342900" indent="-342900" algn="l">
                        <a:lnSpc>
                          <a:spcPct val="100000"/>
                        </a:lnSpc>
                        <a:spcBef>
                          <a:spcPts val="0"/>
                        </a:spcBef>
                        <a:spcAft>
                          <a:spcPts val="600"/>
                        </a:spcAft>
                        <a:buFont typeface="Wingdings" pitchFamily="2" charset="2"/>
                        <a:buChar char="ü"/>
                      </a:pPr>
                      <a:r>
                        <a:rPr lang="en-GB" sz="1800" b="1" dirty="0" smtClean="0">
                          <a:solidFill>
                            <a:schemeClr val="tx1"/>
                          </a:solidFill>
                          <a:latin typeface="Calibri" pitchFamily="34" charset="0"/>
                          <a:cs typeface="Calibri" pitchFamily="34" charset="0"/>
                        </a:rPr>
                        <a:t>Leadership Qualities</a:t>
                      </a:r>
                    </a:p>
                    <a:p>
                      <a:pPr marL="342900" indent="-342900" algn="l">
                        <a:lnSpc>
                          <a:spcPct val="100000"/>
                        </a:lnSpc>
                        <a:spcBef>
                          <a:spcPts val="0"/>
                        </a:spcBef>
                        <a:spcAft>
                          <a:spcPts val="600"/>
                        </a:spcAft>
                        <a:buFont typeface="Wingdings" pitchFamily="2" charset="2"/>
                        <a:buChar char="ü"/>
                      </a:pPr>
                      <a:r>
                        <a:rPr lang="en-GB" sz="1800" b="1" dirty="0" smtClean="0">
                          <a:solidFill>
                            <a:schemeClr val="tx1"/>
                          </a:solidFill>
                          <a:latin typeface="Calibri" pitchFamily="34" charset="0"/>
                          <a:cs typeface="Calibri" pitchFamily="34" charset="0"/>
                        </a:rPr>
                        <a:t>Planning And Organisational Skills </a:t>
                      </a:r>
                    </a:p>
                    <a:p>
                      <a:pPr marL="342900" marR="0" lvl="0" indent="-342900" algn="l" defTabSz="914400" rtl="0" eaLnBrk="1" fontAlgn="auto" latinLnBrk="0" hangingPunct="1">
                        <a:lnSpc>
                          <a:spcPct val="100000"/>
                        </a:lnSpc>
                        <a:spcBef>
                          <a:spcPts val="0"/>
                        </a:spcBef>
                        <a:spcAft>
                          <a:spcPts val="600"/>
                        </a:spcAft>
                        <a:buClrTx/>
                        <a:buSzTx/>
                        <a:buFont typeface="Wingdings" pitchFamily="2" charset="2"/>
                        <a:buChar char="ü"/>
                        <a:tabLst/>
                        <a:defRPr/>
                      </a:pPr>
                      <a:r>
                        <a:rPr lang="en-GB" sz="1800" b="1" dirty="0" smtClean="0">
                          <a:solidFill>
                            <a:schemeClr val="tx1"/>
                          </a:solidFill>
                          <a:latin typeface="Calibri" pitchFamily="34" charset="0"/>
                          <a:cs typeface="Calibri" pitchFamily="34" charset="0"/>
                        </a:rPr>
                        <a:t>Problem Solving</a:t>
                      </a:r>
                    </a:p>
                    <a:p>
                      <a:pPr marL="342900" marR="0" lvl="0" indent="-342900" algn="l" defTabSz="914400" rtl="0" eaLnBrk="1" fontAlgn="auto" latinLnBrk="0" hangingPunct="1">
                        <a:lnSpc>
                          <a:spcPct val="100000"/>
                        </a:lnSpc>
                        <a:spcBef>
                          <a:spcPts val="0"/>
                        </a:spcBef>
                        <a:spcAft>
                          <a:spcPts val="600"/>
                        </a:spcAft>
                        <a:buClrTx/>
                        <a:buSzTx/>
                        <a:buFont typeface="Wingdings" pitchFamily="2" charset="2"/>
                        <a:buChar char="ü"/>
                        <a:tabLst/>
                        <a:defRPr/>
                      </a:pPr>
                      <a:r>
                        <a:rPr lang="en-GB" sz="1800" b="1" dirty="0" smtClean="0">
                          <a:solidFill>
                            <a:schemeClr val="tx1"/>
                          </a:solidFill>
                          <a:latin typeface="Calibri" pitchFamily="34" charset="0"/>
                          <a:cs typeface="Calibri" pitchFamily="34" charset="0"/>
                        </a:rPr>
                        <a:t>Team Player</a:t>
                      </a:r>
                    </a:p>
                    <a:p>
                      <a:pPr marL="342900" lvl="0" indent="-342900" algn="l">
                        <a:lnSpc>
                          <a:spcPct val="100000"/>
                        </a:lnSpc>
                        <a:spcBef>
                          <a:spcPts val="0"/>
                        </a:spcBef>
                        <a:spcAft>
                          <a:spcPts val="600"/>
                        </a:spcAft>
                        <a:buFont typeface="Wingdings" pitchFamily="2" charset="2"/>
                        <a:buChar char="ü"/>
                      </a:pPr>
                      <a:r>
                        <a:rPr lang="en-GB" sz="1800" b="1" dirty="0" smtClean="0">
                          <a:solidFill>
                            <a:schemeClr val="tx1"/>
                          </a:solidFill>
                          <a:latin typeface="Calibri" pitchFamily="34" charset="0"/>
                          <a:cs typeface="Calibri" pitchFamily="34" charset="0"/>
                        </a:rPr>
                        <a:t>Business Skills </a:t>
                      </a:r>
                    </a:p>
                    <a:p>
                      <a:pPr marL="342900" marR="0" lvl="0" indent="-342900" algn="l" defTabSz="914400" rtl="0" eaLnBrk="1" fontAlgn="auto" latinLnBrk="0" hangingPunct="1">
                        <a:lnSpc>
                          <a:spcPct val="100000"/>
                        </a:lnSpc>
                        <a:spcBef>
                          <a:spcPts val="0"/>
                        </a:spcBef>
                        <a:spcAft>
                          <a:spcPts val="600"/>
                        </a:spcAft>
                        <a:buClrTx/>
                        <a:buSzTx/>
                        <a:buFont typeface="Wingdings" pitchFamily="2" charset="2"/>
                        <a:buChar char="ü"/>
                        <a:tabLst/>
                        <a:defRPr/>
                      </a:pPr>
                      <a:r>
                        <a:rPr lang="en-GB" sz="1800" b="1" dirty="0" smtClean="0">
                          <a:solidFill>
                            <a:schemeClr val="tx1"/>
                          </a:solidFill>
                          <a:latin typeface="Calibri" pitchFamily="34" charset="0"/>
                          <a:cs typeface="Calibri" pitchFamily="34" charset="0"/>
                        </a:rPr>
                        <a:t>Independent Workers</a:t>
                      </a:r>
                    </a:p>
                    <a:p>
                      <a:pPr marL="342900" marR="0" lvl="0" indent="-342900" algn="l" defTabSz="914400" rtl="0" eaLnBrk="1" fontAlgn="auto" latinLnBrk="0" hangingPunct="1">
                        <a:lnSpc>
                          <a:spcPct val="100000"/>
                        </a:lnSpc>
                        <a:spcBef>
                          <a:spcPts val="0"/>
                        </a:spcBef>
                        <a:spcAft>
                          <a:spcPts val="600"/>
                        </a:spcAft>
                        <a:buClrTx/>
                        <a:buSzTx/>
                        <a:buFont typeface="Wingdings" pitchFamily="2" charset="2"/>
                        <a:buChar char="ü"/>
                        <a:tabLst/>
                        <a:defRPr/>
                      </a:pPr>
                      <a:r>
                        <a:rPr lang="en-GB" sz="1800" b="1" dirty="0" smtClean="0">
                          <a:solidFill>
                            <a:schemeClr val="tx1"/>
                          </a:solidFill>
                          <a:latin typeface="Calibri" pitchFamily="34" charset="0"/>
                          <a:cs typeface="Calibri" pitchFamily="34" charset="0"/>
                        </a:rPr>
                        <a:t>Personal Skills</a:t>
                      </a:r>
                    </a:p>
                    <a:p>
                      <a:pPr marL="342900" marR="0" lvl="0" indent="-342900" algn="l" defTabSz="914400" rtl="0" eaLnBrk="1" fontAlgn="auto" latinLnBrk="0" hangingPunct="1">
                        <a:lnSpc>
                          <a:spcPct val="100000"/>
                        </a:lnSpc>
                        <a:spcBef>
                          <a:spcPts val="0"/>
                        </a:spcBef>
                        <a:spcAft>
                          <a:spcPts val="600"/>
                        </a:spcAft>
                        <a:buClrTx/>
                        <a:buSzTx/>
                        <a:buFont typeface="Wingdings" pitchFamily="2" charset="2"/>
                        <a:buChar char="ü"/>
                        <a:tabLst/>
                        <a:defRPr/>
                      </a:pPr>
                      <a:r>
                        <a:rPr lang="en-GB" sz="1800" b="1" dirty="0" smtClean="0">
                          <a:solidFill>
                            <a:schemeClr val="tx1"/>
                          </a:solidFill>
                          <a:latin typeface="Calibri" pitchFamily="34" charset="0"/>
                          <a:cs typeface="Calibri" pitchFamily="34" charset="0"/>
                        </a:rPr>
                        <a:t>Personal Abilities</a:t>
                      </a:r>
                      <a:endParaRPr lang="en-GB" sz="1800" dirty="0">
                        <a:solidFill>
                          <a:schemeClr val="tx1"/>
                        </a:solidFill>
                      </a:endParaRPr>
                    </a:p>
                  </a:txBody>
                  <a:tcPr/>
                </a:tc>
                <a:tc>
                  <a:txBody>
                    <a:bodyPr/>
                    <a:lstStyle/>
                    <a:p>
                      <a:pPr marL="342900" lvl="0" indent="-342900" algn="l">
                        <a:lnSpc>
                          <a:spcPct val="100000"/>
                        </a:lnSpc>
                        <a:spcBef>
                          <a:spcPts val="0"/>
                        </a:spcBef>
                        <a:spcAft>
                          <a:spcPts val="600"/>
                        </a:spcAft>
                        <a:buClr>
                          <a:schemeClr val="accent1"/>
                        </a:buClr>
                        <a:buSzPct val="70000"/>
                        <a:buFont typeface="Wingdings" pitchFamily="2" charset="2"/>
                        <a:buChar char="ü"/>
                        <a:defRPr/>
                      </a:pPr>
                      <a:r>
                        <a:rPr lang="en-GB" sz="1800" b="1" dirty="0" smtClean="0">
                          <a:solidFill>
                            <a:schemeClr val="tx1"/>
                          </a:solidFill>
                          <a:latin typeface="Calibri" pitchFamily="34" charset="0"/>
                          <a:cs typeface="Calibri" pitchFamily="34" charset="0"/>
                        </a:rPr>
                        <a:t>Health and Safety at Work Act (1974)</a:t>
                      </a:r>
                    </a:p>
                    <a:p>
                      <a:pPr marL="342900" lvl="0" indent="-342900" algn="l">
                        <a:lnSpc>
                          <a:spcPct val="100000"/>
                        </a:lnSpc>
                        <a:spcBef>
                          <a:spcPts val="0"/>
                        </a:spcBef>
                        <a:spcAft>
                          <a:spcPts val="600"/>
                        </a:spcAft>
                        <a:buClr>
                          <a:schemeClr val="accent1"/>
                        </a:buClr>
                        <a:buSzPct val="70000"/>
                        <a:buFont typeface="Wingdings" pitchFamily="2" charset="2"/>
                        <a:buChar char="ü"/>
                        <a:defRPr/>
                      </a:pPr>
                      <a:r>
                        <a:rPr lang="en-GB" sz="1800" b="1" dirty="0" smtClean="0">
                          <a:solidFill>
                            <a:schemeClr val="tx1"/>
                          </a:solidFill>
                          <a:latin typeface="Calibri" pitchFamily="34" charset="0"/>
                          <a:cs typeface="Calibri" pitchFamily="34" charset="0"/>
                        </a:rPr>
                        <a:t>Data Protection Act (1998)</a:t>
                      </a:r>
                    </a:p>
                    <a:p>
                      <a:pPr marL="342900" lvl="0" indent="-342900" algn="l">
                        <a:lnSpc>
                          <a:spcPct val="100000"/>
                        </a:lnSpc>
                        <a:spcBef>
                          <a:spcPts val="0"/>
                        </a:spcBef>
                        <a:spcAft>
                          <a:spcPts val="600"/>
                        </a:spcAft>
                        <a:buClr>
                          <a:schemeClr val="accent1"/>
                        </a:buClr>
                        <a:buSzPct val="70000"/>
                        <a:buFont typeface="Wingdings" pitchFamily="2" charset="2"/>
                        <a:buChar char="ü"/>
                        <a:defRPr/>
                      </a:pPr>
                      <a:r>
                        <a:rPr lang="en-GB" sz="1800" b="1" dirty="0" smtClean="0">
                          <a:solidFill>
                            <a:schemeClr val="tx1"/>
                          </a:solidFill>
                          <a:latin typeface="Calibri" pitchFamily="34" charset="0"/>
                          <a:cs typeface="Calibri" pitchFamily="34" charset="0"/>
                        </a:rPr>
                        <a:t>Human Rights Act (1998)</a:t>
                      </a:r>
                    </a:p>
                    <a:p>
                      <a:pPr marL="342900" lvl="0" indent="-342900" algn="l">
                        <a:lnSpc>
                          <a:spcPct val="100000"/>
                        </a:lnSpc>
                        <a:spcBef>
                          <a:spcPts val="0"/>
                        </a:spcBef>
                        <a:spcAft>
                          <a:spcPts val="600"/>
                        </a:spcAft>
                        <a:buClr>
                          <a:schemeClr val="accent1"/>
                        </a:buClr>
                        <a:buSzPct val="70000"/>
                        <a:buFont typeface="Wingdings" pitchFamily="2" charset="2"/>
                        <a:buChar char="ü"/>
                        <a:defRPr/>
                      </a:pPr>
                      <a:r>
                        <a:rPr lang="en-GB" sz="1800" b="1" dirty="0" smtClean="0">
                          <a:solidFill>
                            <a:schemeClr val="tx1"/>
                          </a:solidFill>
                          <a:latin typeface="Calibri" pitchFamily="34" charset="0"/>
                          <a:cs typeface="Calibri" pitchFamily="34" charset="0"/>
                        </a:rPr>
                        <a:t>Equality Act (2010)</a:t>
                      </a:r>
                    </a:p>
                    <a:p>
                      <a:pPr marL="342900" lvl="0" indent="-342900" algn="l">
                        <a:lnSpc>
                          <a:spcPct val="100000"/>
                        </a:lnSpc>
                        <a:spcBef>
                          <a:spcPts val="0"/>
                        </a:spcBef>
                        <a:spcAft>
                          <a:spcPts val="600"/>
                        </a:spcAft>
                        <a:buClr>
                          <a:schemeClr val="accent1"/>
                        </a:buClr>
                        <a:buSzPct val="70000"/>
                        <a:buFont typeface="Wingdings" pitchFamily="2" charset="2"/>
                        <a:buChar char="ü"/>
                        <a:defRPr/>
                      </a:pPr>
                      <a:r>
                        <a:rPr lang="en-GB" sz="1800" b="1" dirty="0" smtClean="0">
                          <a:solidFill>
                            <a:schemeClr val="tx1"/>
                          </a:solidFill>
                          <a:latin typeface="Calibri" pitchFamily="34" charset="0"/>
                          <a:cs typeface="Calibri" pitchFamily="34" charset="0"/>
                        </a:rPr>
                        <a:t>Freedom of Information Act (2000)</a:t>
                      </a:r>
                    </a:p>
                    <a:p>
                      <a:pPr marL="342900" lvl="0" indent="-342900" algn="l">
                        <a:lnSpc>
                          <a:spcPct val="100000"/>
                        </a:lnSpc>
                        <a:spcBef>
                          <a:spcPts val="0"/>
                        </a:spcBef>
                        <a:spcAft>
                          <a:spcPts val="600"/>
                        </a:spcAft>
                        <a:buClr>
                          <a:schemeClr val="accent1"/>
                        </a:buClr>
                        <a:buSzPct val="70000"/>
                        <a:buFont typeface="Wingdings" pitchFamily="2" charset="2"/>
                        <a:buChar char="ü"/>
                        <a:defRPr/>
                      </a:pPr>
                      <a:r>
                        <a:rPr lang="en-GB" sz="1800" b="1" dirty="0" smtClean="0">
                          <a:solidFill>
                            <a:schemeClr val="tx1"/>
                          </a:solidFill>
                          <a:latin typeface="Calibri" pitchFamily="34" charset="0"/>
                          <a:cs typeface="Calibri" pitchFamily="34" charset="0"/>
                        </a:rPr>
                        <a:t>Copyright Legislation</a:t>
                      </a:r>
                    </a:p>
                    <a:p>
                      <a:pPr marL="342900" lvl="0" indent="-342900" algn="l">
                        <a:lnSpc>
                          <a:spcPct val="100000"/>
                        </a:lnSpc>
                        <a:spcBef>
                          <a:spcPts val="0"/>
                        </a:spcBef>
                        <a:spcAft>
                          <a:spcPts val="600"/>
                        </a:spcAft>
                        <a:buClr>
                          <a:schemeClr val="accent1"/>
                        </a:buClr>
                        <a:buSzPct val="70000"/>
                        <a:buFont typeface="Wingdings" pitchFamily="2" charset="2"/>
                        <a:buChar char="ü"/>
                        <a:defRPr/>
                      </a:pPr>
                      <a:r>
                        <a:rPr lang="en-GB" sz="1800" b="1" dirty="0" smtClean="0">
                          <a:solidFill>
                            <a:schemeClr val="tx1"/>
                          </a:solidFill>
                          <a:latin typeface="Calibri" pitchFamily="34" charset="0"/>
                          <a:cs typeface="Calibri" pitchFamily="34" charset="0"/>
                        </a:rPr>
                        <a:t>Criminal Records Bureau (CRB) checks</a:t>
                      </a:r>
                      <a:endParaRPr lang="en-GB" sz="1800" b="1" dirty="0">
                        <a:solidFill>
                          <a:schemeClr val="tx1"/>
                        </a:solidFill>
                      </a:endParaRPr>
                    </a:p>
                  </a:txBody>
                  <a:tcPr/>
                </a:tc>
              </a:tr>
            </a:tbl>
          </a:graphicData>
        </a:graphic>
      </p:graphicFrame>
    </p:spTree>
    <p:extLst>
      <p:ext uri="{BB962C8B-B14F-4D97-AF65-F5344CB8AC3E}">
        <p14:creationId xmlns:p14="http://schemas.microsoft.com/office/powerpoint/2010/main" val="2744490954"/>
      </p:ext>
    </p:extLst>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764704"/>
            <a:ext cx="8784976" cy="5832648"/>
          </a:xfrm>
        </p:spPr>
        <p:txBody>
          <a:bodyPr>
            <a:noAutofit/>
          </a:bodyPr>
          <a:lstStyle/>
          <a:p>
            <a:pPr marL="0" indent="0">
              <a:spcBef>
                <a:spcPts val="0"/>
              </a:spcBef>
              <a:buNone/>
            </a:pPr>
            <a:r>
              <a:rPr lang="en-GB" sz="1800" b="1" i="1" dirty="0" smtClean="0"/>
              <a:t>Assessment Outcome - P1</a:t>
            </a:r>
          </a:p>
          <a:p>
            <a:pPr marL="0" indent="0">
              <a:buNone/>
            </a:pPr>
            <a:r>
              <a:rPr lang="en-GB" sz="1600" b="1" i="1" dirty="0" smtClean="0"/>
              <a:t>Task 1 (P1.1)</a:t>
            </a:r>
            <a:r>
              <a:rPr lang="en-GB" sz="1600" dirty="0" smtClean="0"/>
              <a:t> - Explain in your words what a legislation is, and the importance to employers/employees?</a:t>
            </a:r>
          </a:p>
          <a:p>
            <a:pPr marL="0" indent="0">
              <a:buNone/>
            </a:pPr>
            <a:r>
              <a:rPr lang="en-GB" sz="1600" b="1" i="1" dirty="0" smtClean="0"/>
              <a:t>Task 2 (P1.2)</a:t>
            </a:r>
            <a:r>
              <a:rPr lang="en-GB" sz="1600" dirty="0" smtClean="0"/>
              <a:t> - Produce a </a:t>
            </a:r>
            <a:r>
              <a:rPr lang="en-GB" sz="1600" b="1" dirty="0" smtClean="0"/>
              <a:t>report</a:t>
            </a:r>
            <a:r>
              <a:rPr lang="en-GB" sz="1600" dirty="0" smtClean="0"/>
              <a:t> describing the risks and the measures employees/employers need to take to prevent injury or injuring others who use ICT equipment</a:t>
            </a:r>
          </a:p>
          <a:p>
            <a:pPr marL="0" indent="0">
              <a:buNone/>
            </a:pPr>
            <a:r>
              <a:rPr lang="en-GB" sz="1600" b="1" i="1" dirty="0" smtClean="0"/>
              <a:t>Task 3 (P1.3)</a:t>
            </a:r>
            <a:r>
              <a:rPr lang="en-GB" sz="1600" dirty="0" smtClean="0"/>
              <a:t> - Produce a </a:t>
            </a:r>
            <a:r>
              <a:rPr lang="en-GB" sz="1600" b="1" dirty="0" smtClean="0"/>
              <a:t>report</a:t>
            </a:r>
            <a:r>
              <a:rPr lang="en-GB" sz="1600" dirty="0" smtClean="0"/>
              <a:t> describing the risks and the measures employees/employers need to consider when dealing within data held</a:t>
            </a:r>
          </a:p>
          <a:p>
            <a:pPr marL="0" indent="0">
              <a:buNone/>
            </a:pPr>
            <a:r>
              <a:rPr lang="en-GB" sz="1600" b="1" i="1" dirty="0" smtClean="0"/>
              <a:t>Task 4 (P1.4)</a:t>
            </a:r>
            <a:r>
              <a:rPr lang="en-GB" sz="1600" dirty="0" smtClean="0"/>
              <a:t> - Produce a </a:t>
            </a:r>
            <a:r>
              <a:rPr lang="en-GB" sz="1600" b="1" dirty="0" smtClean="0"/>
              <a:t>report</a:t>
            </a:r>
            <a:r>
              <a:rPr lang="en-GB" sz="1600" dirty="0" smtClean="0"/>
              <a:t> describing the risks and the measures employees/employers need to respect</a:t>
            </a:r>
          </a:p>
          <a:p>
            <a:pPr marL="0" indent="0">
              <a:buNone/>
            </a:pPr>
            <a:r>
              <a:rPr lang="en-GB" sz="1600" b="1" i="1" dirty="0" smtClean="0"/>
              <a:t>Task 5 (P1.5)</a:t>
            </a:r>
            <a:r>
              <a:rPr lang="en-GB" sz="1600" dirty="0" smtClean="0"/>
              <a:t> - Produce a </a:t>
            </a:r>
            <a:r>
              <a:rPr lang="en-GB" sz="1600" b="1" dirty="0" smtClean="0"/>
              <a:t>report</a:t>
            </a:r>
            <a:r>
              <a:rPr lang="en-GB" sz="1600" dirty="0" smtClean="0"/>
              <a:t> describing how employees/employers are provided an equal opportunity in their job prospects</a:t>
            </a:r>
          </a:p>
          <a:p>
            <a:pPr marL="0" indent="0">
              <a:buNone/>
            </a:pPr>
            <a:r>
              <a:rPr lang="en-GB" sz="1600" b="1" i="1" dirty="0" smtClean="0"/>
              <a:t>Task 6 (P1.6)</a:t>
            </a:r>
            <a:r>
              <a:rPr lang="en-GB" sz="1600" dirty="0" smtClean="0"/>
              <a:t> - Produce a </a:t>
            </a:r>
            <a:r>
              <a:rPr lang="en-GB" sz="1600" b="1" dirty="0" smtClean="0"/>
              <a:t>report</a:t>
            </a:r>
            <a:r>
              <a:rPr lang="en-GB" sz="1600" dirty="0" smtClean="0"/>
              <a:t> describing how employees/employers are obliged to provide information to interested parties </a:t>
            </a:r>
          </a:p>
          <a:p>
            <a:pPr marL="0" indent="0">
              <a:buNone/>
            </a:pPr>
            <a:r>
              <a:rPr lang="en-GB" sz="1600" b="1" i="1" dirty="0" smtClean="0"/>
              <a:t>Task 7 (P1.7)</a:t>
            </a:r>
            <a:r>
              <a:rPr lang="en-GB" sz="1600" dirty="0" smtClean="0"/>
              <a:t> - Produce a </a:t>
            </a:r>
            <a:r>
              <a:rPr lang="en-GB" sz="1600" b="1" dirty="0" smtClean="0"/>
              <a:t>report</a:t>
            </a:r>
            <a:r>
              <a:rPr lang="en-GB" sz="1600" dirty="0" smtClean="0"/>
              <a:t> describing the risks and the measures employees/employers need to take to prevent illegal use of resources.</a:t>
            </a:r>
          </a:p>
          <a:p>
            <a:pPr marL="0" indent="0">
              <a:buNone/>
            </a:pPr>
            <a:r>
              <a:rPr lang="en-GB" sz="1600" b="1" i="1" dirty="0" smtClean="0"/>
              <a:t>Task 8 (P1.8)</a:t>
            </a:r>
            <a:r>
              <a:rPr lang="en-GB" sz="1600" dirty="0" smtClean="0"/>
              <a:t> - Produce a </a:t>
            </a:r>
            <a:r>
              <a:rPr lang="en-GB" sz="1600" b="1" dirty="0" smtClean="0"/>
              <a:t>report</a:t>
            </a:r>
            <a:r>
              <a:rPr lang="en-GB" sz="1600" dirty="0" smtClean="0"/>
              <a:t> describing how employees/employers carry out relevant checks to obtain a job</a:t>
            </a:r>
          </a:p>
          <a:p>
            <a:pPr marL="0" indent="0">
              <a:buNone/>
            </a:pPr>
            <a:r>
              <a:rPr lang="en-GB" sz="1600" b="1" i="1" dirty="0" smtClean="0"/>
              <a:t>Task 9 (P1.9)</a:t>
            </a:r>
            <a:r>
              <a:rPr lang="en-GB" sz="1600" dirty="0" smtClean="0"/>
              <a:t> - Produce a </a:t>
            </a:r>
            <a:r>
              <a:rPr lang="en-GB" sz="1600" b="1" dirty="0" smtClean="0"/>
              <a:t>report</a:t>
            </a:r>
            <a:r>
              <a:rPr lang="en-GB" sz="1600" dirty="0" smtClean="0"/>
              <a:t> that identifies and explains the different personal attributes required during a candidates employability</a:t>
            </a:r>
          </a:p>
          <a:p>
            <a:pPr marL="1706563" indent="0">
              <a:buNone/>
            </a:pPr>
            <a:r>
              <a:rPr lang="en-GB" sz="1600" b="1" i="1" dirty="0" smtClean="0"/>
              <a:t>Task 10 (P1.10)</a:t>
            </a:r>
            <a:r>
              <a:rPr lang="en-GB" sz="1600" b="1" dirty="0" smtClean="0"/>
              <a:t> - </a:t>
            </a:r>
            <a:r>
              <a:rPr lang="en-GB" sz="1600" dirty="0" smtClean="0"/>
              <a:t>Pick a job role from the list above, and highlight the key personal 		attributes required based on the job specification - include job advert 			selected </a:t>
            </a:r>
          </a:p>
          <a:p>
            <a:pPr marL="0" indent="0">
              <a:buNone/>
            </a:pPr>
            <a:endParaRPr lang="en-GB" sz="1800" dirty="0" smtClean="0"/>
          </a:p>
          <a:p>
            <a:pPr>
              <a:buNone/>
            </a:pPr>
            <a:r>
              <a:rPr lang="en-GB" sz="1800" dirty="0" smtClean="0"/>
              <a:t> </a:t>
            </a:r>
          </a:p>
          <a:p>
            <a:pPr marL="0" indent="0">
              <a:buNone/>
            </a:pPr>
            <a:endParaRPr lang="en-GB" sz="1800" b="1" i="1" dirty="0" smtClean="0"/>
          </a:p>
          <a:p>
            <a:pPr marL="0" indent="0">
              <a:buNone/>
            </a:pPr>
            <a:endParaRPr lang="en-GB" sz="1800" b="1" i="1" dirty="0" smtClean="0"/>
          </a:p>
        </p:txBody>
      </p:sp>
      <p:sp>
        <p:nvSpPr>
          <p:cNvPr id="2" name="Title 1"/>
          <p:cNvSpPr>
            <a:spLocks noGrp="1"/>
          </p:cNvSpPr>
          <p:nvPr>
            <p:ph type="title"/>
          </p:nvPr>
        </p:nvSpPr>
        <p:spPr>
          <a:xfrm>
            <a:off x="0" y="332656"/>
            <a:ext cx="8481120" cy="432048"/>
          </a:xfrm>
        </p:spPr>
        <p:txBody>
          <a:bodyPr>
            <a:noAutofit/>
          </a:bodyPr>
          <a:lstStyle/>
          <a:p>
            <a:r>
              <a:rPr lang="en-GB" sz="4000" b="1" dirty="0" smtClean="0"/>
              <a:t> Assessment Tasks</a:t>
            </a:r>
            <a:endParaRPr lang="en-US" sz="4000" b="1" dirty="0"/>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692696"/>
            <a:ext cx="8784976" cy="4929222"/>
          </a:xfrm>
        </p:spPr>
        <p:txBody>
          <a:bodyPr>
            <a:noAutofit/>
          </a:bodyPr>
          <a:lstStyle/>
          <a:p>
            <a:r>
              <a:rPr lang="en-GB" sz="2400" dirty="0" smtClean="0"/>
              <a:t>Personal </a:t>
            </a:r>
            <a:r>
              <a:rPr lang="en-GB" sz="2400" dirty="0"/>
              <a:t>attributes (e.g. self motivation, leadership qualities, respect, dependability, punctuality, problem solving, determination, independent workers, time management, team working, written numerical and verbal skills, planning and organisational skills) </a:t>
            </a:r>
          </a:p>
          <a:p>
            <a:pPr lvl="1"/>
            <a:r>
              <a:rPr lang="en-GB" sz="2400" dirty="0" smtClean="0"/>
              <a:t>Good </a:t>
            </a:r>
            <a:r>
              <a:rPr lang="en-GB" sz="2400" dirty="0"/>
              <a:t>working practices (e.g. Health and Safety, following organisational procedures, adhering to legislation) </a:t>
            </a:r>
          </a:p>
          <a:p>
            <a:pPr lvl="1"/>
            <a:r>
              <a:rPr lang="en-GB" sz="2400" dirty="0" smtClean="0"/>
              <a:t>Specific </a:t>
            </a:r>
            <a:r>
              <a:rPr lang="en-GB" sz="2400" dirty="0"/>
              <a:t>IT job sectors and personal skills required for the roles (e.g. Networking, Computer gaming, Computer graphics and animation, Programming, Web design). </a:t>
            </a:r>
            <a:endParaRPr lang="en-GB" sz="2400" b="1" u="sng" dirty="0" smtClean="0"/>
          </a:p>
          <a:p>
            <a:r>
              <a:rPr lang="en-GB" sz="2400" b="1" u="sng" dirty="0" smtClean="0"/>
              <a:t>P1</a:t>
            </a:r>
            <a:r>
              <a:rPr lang="en-GB" sz="2400" dirty="0" smtClean="0"/>
              <a:t> </a:t>
            </a:r>
            <a:r>
              <a:rPr lang="en-GB" sz="2400" dirty="0" smtClean="0"/>
              <a:t>- Explain the personal attributes valued by employers </a:t>
            </a:r>
          </a:p>
          <a:p>
            <a:r>
              <a:rPr lang="en-GB" sz="2400" b="1" u="sng" dirty="0" smtClean="0"/>
              <a:t>M1</a:t>
            </a:r>
            <a:r>
              <a:rPr lang="en-GB" sz="2400" dirty="0" smtClean="0"/>
              <a:t> </a:t>
            </a:r>
            <a:r>
              <a:rPr lang="en-GB" sz="2400" dirty="0" smtClean="0"/>
              <a:t>- Explain the different personal skills that employers may require for specific IT job roles </a:t>
            </a:r>
          </a:p>
        </p:txBody>
      </p:sp>
      <p:sp>
        <p:nvSpPr>
          <p:cNvPr id="2" name="Title 1"/>
          <p:cNvSpPr>
            <a:spLocks noGrp="1"/>
          </p:cNvSpPr>
          <p:nvPr>
            <p:ph type="title"/>
          </p:nvPr>
        </p:nvSpPr>
        <p:spPr>
          <a:xfrm>
            <a:off x="107504" y="116632"/>
            <a:ext cx="8964488" cy="452568"/>
          </a:xfrm>
        </p:spPr>
        <p:txBody>
          <a:bodyPr>
            <a:normAutofit fontScale="90000"/>
          </a:bodyPr>
          <a:lstStyle/>
          <a:p>
            <a:r>
              <a:rPr lang="en-GB" b="1" dirty="0" smtClean="0"/>
              <a:t> Assessment Criteria</a:t>
            </a:r>
            <a:endParaRPr lang="en-US" b="1" dirty="0"/>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662868"/>
            <a:ext cx="8568952" cy="4782356"/>
          </a:xfrm>
        </p:spPr>
        <p:txBody>
          <a:bodyPr>
            <a:noAutofit/>
          </a:bodyPr>
          <a:lstStyle/>
          <a:p>
            <a:pPr marL="0" indent="0">
              <a:buNone/>
            </a:pPr>
            <a:r>
              <a:rPr lang="en-GB" sz="1700" dirty="0" smtClean="0"/>
              <a:t>It is tough enough to get a job in the real world, to know what an employer is looking for on a CV, to know what to put into the letter of application. All companies differ in what they are looking for in a member of staff, and all jobs are different, requiring different attributes depending on the nature of the job. Think of the different levels of expectations that is required by a teacher through the years at Secondary Education, a high level of subject knowledge at 6</a:t>
            </a:r>
            <a:r>
              <a:rPr lang="en-GB" sz="1700" baseline="30000" dirty="0" smtClean="0"/>
              <a:t>th</a:t>
            </a:r>
            <a:r>
              <a:rPr lang="en-GB" sz="1700" dirty="0" smtClean="0"/>
              <a:t> form, a better means of adapting information for a target audience at year 07, crowd control and a compromise at Year 10 and 11.</a:t>
            </a:r>
          </a:p>
          <a:p>
            <a:pPr marL="0" indent="0">
              <a:buNone/>
            </a:pPr>
            <a:r>
              <a:rPr lang="en-GB" sz="1700" dirty="0" smtClean="0"/>
              <a:t>Similarly in business there are different clients that require a different level of managing, a customer at the till, a manager within the company, corporate clients, stakeholders, suppliers etc. Having the friendliness to deal with a till customer is not the same required skill as the degree of professional management as dealing with corporate customers, this requires a different level of maturity, of professional language, of dress code and appearance and a different level of preparation necessary to produce the same result, a happy client.</a:t>
            </a:r>
          </a:p>
          <a:p>
            <a:pPr marL="0" indent="0">
              <a:buNone/>
            </a:pPr>
            <a:r>
              <a:rPr lang="en-GB" sz="1700" b="1" dirty="0" smtClean="0"/>
              <a:t>Task 1 – P1.1 </a:t>
            </a:r>
            <a:r>
              <a:rPr lang="en-GB" sz="1700" b="1" dirty="0"/>
              <a:t>– </a:t>
            </a:r>
            <a:r>
              <a:rPr lang="en-GB" sz="1700" dirty="0"/>
              <a:t>Produce a </a:t>
            </a:r>
            <a:r>
              <a:rPr lang="en-GB" sz="1700" b="1" dirty="0"/>
              <a:t>report</a:t>
            </a:r>
            <a:r>
              <a:rPr lang="en-GB" sz="1700" dirty="0"/>
              <a:t> that identifies and explains the different personal attributes required during a candidates </a:t>
            </a:r>
            <a:r>
              <a:rPr lang="en-GB" sz="1700" dirty="0" smtClean="0"/>
              <a:t>employability.</a:t>
            </a:r>
          </a:p>
          <a:p>
            <a:pPr marL="0" indent="0">
              <a:buNone/>
            </a:pPr>
            <a:r>
              <a:rPr lang="en-GB" sz="1700" dirty="0" smtClean="0"/>
              <a:t>This report needs to discuss the </a:t>
            </a:r>
            <a:r>
              <a:rPr lang="en-GB" sz="1700" b="1" dirty="0" smtClean="0"/>
              <a:t>attributes an employer values </a:t>
            </a:r>
            <a:r>
              <a:rPr lang="en-GB" sz="1700" dirty="0" smtClean="0"/>
              <a:t>and the </a:t>
            </a:r>
            <a:r>
              <a:rPr lang="en-GB" sz="1700" b="1" dirty="0" smtClean="0"/>
              <a:t>employability skill sets </a:t>
            </a:r>
            <a:r>
              <a:rPr lang="en-GB" sz="1700" dirty="0" smtClean="0"/>
              <a:t>of the  the following:</a:t>
            </a:r>
            <a:endParaRPr lang="en-GB" sz="1700" dirty="0"/>
          </a:p>
        </p:txBody>
      </p:sp>
      <p:sp>
        <p:nvSpPr>
          <p:cNvPr id="2" name="Title 1"/>
          <p:cNvSpPr>
            <a:spLocks noGrp="1"/>
          </p:cNvSpPr>
          <p:nvPr>
            <p:ph type="title"/>
          </p:nvPr>
        </p:nvSpPr>
        <p:spPr>
          <a:xfrm>
            <a:off x="107504" y="44624"/>
            <a:ext cx="8928992" cy="504056"/>
          </a:xfrm>
        </p:spPr>
        <p:txBody>
          <a:bodyPr>
            <a:noAutofit/>
          </a:bodyPr>
          <a:lstStyle/>
          <a:p>
            <a:r>
              <a:rPr lang="en-GB" sz="2400" dirty="0" smtClean="0"/>
              <a:t>P1.1 - Personal Attributes </a:t>
            </a:r>
            <a:r>
              <a:rPr lang="en-GB" sz="2400" dirty="0"/>
              <a:t>valued by </a:t>
            </a:r>
            <a:r>
              <a:rPr lang="en-GB" sz="2400" dirty="0" smtClean="0"/>
              <a:t>employers – Report Introduction</a:t>
            </a:r>
            <a:endParaRPr lang="en-US" sz="1600" dirty="0"/>
          </a:p>
        </p:txBody>
      </p:sp>
      <p:graphicFrame>
        <p:nvGraphicFramePr>
          <p:cNvPr id="8" name="Table 7"/>
          <p:cNvGraphicFramePr>
            <a:graphicFrameLocks noGrp="1"/>
          </p:cNvGraphicFramePr>
          <p:nvPr>
            <p:extLst>
              <p:ext uri="{D42A27DB-BD31-4B8C-83A1-F6EECF244321}">
                <p14:modId xmlns:p14="http://schemas.microsoft.com/office/powerpoint/2010/main" val="2055618988"/>
              </p:ext>
            </p:extLst>
          </p:nvPr>
        </p:nvGraphicFramePr>
        <p:xfrm>
          <a:off x="323528" y="5661248"/>
          <a:ext cx="8640960" cy="741680"/>
        </p:xfrm>
        <a:graphic>
          <a:graphicData uri="http://schemas.openxmlformats.org/drawingml/2006/table">
            <a:tbl>
              <a:tblPr firstRow="1" bandRow="1">
                <a:tableStyleId>{5C22544A-7EE6-4342-B048-85BDC9FD1C3A}</a:tableStyleId>
              </a:tblPr>
              <a:tblGrid>
                <a:gridCol w="2160240"/>
                <a:gridCol w="2160240"/>
                <a:gridCol w="2160240"/>
                <a:gridCol w="2160240"/>
              </a:tblGrid>
              <a:tr h="370840">
                <a:tc>
                  <a:txBody>
                    <a:bodyPr/>
                    <a:lstStyle/>
                    <a:p>
                      <a:pPr algn="ctr"/>
                      <a:r>
                        <a:rPr lang="en-GB" sz="1400" b="1" dirty="0" smtClean="0"/>
                        <a:t>Title and Index</a:t>
                      </a:r>
                      <a:endParaRPr lang="en-GB" sz="1400" b="1" dirty="0"/>
                    </a:p>
                  </a:txBody>
                  <a:tcPr/>
                </a:tc>
                <a:tc>
                  <a:txBody>
                    <a:bodyPr/>
                    <a:lstStyle/>
                    <a:p>
                      <a:pPr algn="ctr"/>
                      <a:r>
                        <a:rPr lang="en-GB" sz="1400" b="1" dirty="0" smtClean="0"/>
                        <a:t>Introduction</a:t>
                      </a:r>
                      <a:endParaRPr lang="en-GB" sz="1400" b="1" dirty="0"/>
                    </a:p>
                  </a:txBody>
                  <a:tcPr/>
                </a:tc>
                <a:tc>
                  <a:txBody>
                    <a:bodyPr/>
                    <a:lstStyle/>
                    <a:p>
                      <a:pPr algn="ctr"/>
                      <a:r>
                        <a:rPr lang="en-GB" sz="1400" b="1" dirty="0" smtClean="0"/>
                        <a:t>Problem Solving</a:t>
                      </a:r>
                      <a:endParaRPr lang="en-GB" sz="1400" b="1" dirty="0"/>
                    </a:p>
                  </a:txBody>
                  <a:tcPr/>
                </a:tc>
                <a:tc>
                  <a:txBody>
                    <a:bodyPr/>
                    <a:lstStyle/>
                    <a:p>
                      <a:pPr algn="ctr"/>
                      <a:r>
                        <a:rPr lang="en-GB" sz="1400" b="1" dirty="0" smtClean="0"/>
                        <a:t>Team Player</a:t>
                      </a:r>
                      <a:endParaRPr lang="en-GB" sz="1400" b="1" dirty="0"/>
                    </a:p>
                  </a:txBody>
                  <a:tcPr/>
                </a:tc>
              </a:tr>
              <a:tr h="370840">
                <a:tc>
                  <a:txBody>
                    <a:bodyPr/>
                    <a:lstStyle/>
                    <a:p>
                      <a:pPr algn="ctr"/>
                      <a:r>
                        <a:rPr lang="en-GB" sz="1400" b="1" dirty="0" smtClean="0"/>
                        <a:t>Business Skills</a:t>
                      </a:r>
                      <a:endParaRPr lang="en-GB" sz="1400" b="1" dirty="0"/>
                    </a:p>
                  </a:txBody>
                  <a:tcPr/>
                </a:tc>
                <a:tc>
                  <a:txBody>
                    <a:bodyPr/>
                    <a:lstStyle/>
                    <a:p>
                      <a:pPr algn="ctr"/>
                      <a:r>
                        <a:rPr lang="en-GB" sz="1400" b="1" dirty="0" smtClean="0"/>
                        <a:t>Independent Working</a:t>
                      </a:r>
                      <a:endParaRPr lang="en-GB" sz="1400" b="1" dirty="0"/>
                    </a:p>
                  </a:txBody>
                  <a:tcPr/>
                </a:tc>
                <a:tc>
                  <a:txBody>
                    <a:bodyPr/>
                    <a:lstStyle/>
                    <a:p>
                      <a:pPr algn="ctr"/>
                      <a:r>
                        <a:rPr lang="en-GB" sz="1400" b="1" dirty="0" smtClean="0"/>
                        <a:t>Personal Skills</a:t>
                      </a:r>
                      <a:endParaRPr lang="en-GB" sz="1400" b="1" dirty="0"/>
                    </a:p>
                  </a:txBody>
                  <a:tcPr/>
                </a:tc>
                <a:tc>
                  <a:txBody>
                    <a:bodyPr/>
                    <a:lstStyle/>
                    <a:p>
                      <a:pPr algn="ctr"/>
                      <a:r>
                        <a:rPr lang="en-GB" sz="1400" b="1" dirty="0" smtClean="0"/>
                        <a:t>Personal Abilities</a:t>
                      </a:r>
                      <a:endParaRPr lang="en-GB" sz="1400" b="1" dirty="0"/>
                    </a:p>
                  </a:txBody>
                  <a:tcPr/>
                </a:tc>
              </a:tr>
            </a:tbl>
          </a:graphicData>
        </a:graphic>
      </p:graphicFrame>
    </p:spTree>
    <p:extLst>
      <p:ext uri="{BB962C8B-B14F-4D97-AF65-F5344CB8AC3E}">
        <p14:creationId xmlns:p14="http://schemas.microsoft.com/office/powerpoint/2010/main" val="3049211671"/>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662868"/>
            <a:ext cx="8784976" cy="5214404"/>
          </a:xfrm>
        </p:spPr>
        <p:txBody>
          <a:bodyPr>
            <a:noAutofit/>
          </a:bodyPr>
          <a:lstStyle/>
          <a:p>
            <a:pPr marL="0" indent="0">
              <a:buNone/>
            </a:pPr>
            <a:r>
              <a:rPr lang="en-GB" sz="2000" dirty="0" smtClean="0"/>
              <a:t>In our professional and academic lives we solve </a:t>
            </a:r>
            <a:r>
              <a:rPr lang="en-GB" sz="2000" dirty="0" smtClean="0"/>
              <a:t>problems on a daily </a:t>
            </a:r>
            <a:r>
              <a:rPr lang="en-GB" sz="2000" dirty="0" smtClean="0"/>
              <a:t>basis, mostly without thinking that the skills we use and have learned are an asset to doing this. </a:t>
            </a:r>
            <a:r>
              <a:rPr lang="en-GB" sz="2000" dirty="0" smtClean="0"/>
              <a:t>Some of the problems that </a:t>
            </a:r>
            <a:r>
              <a:rPr lang="en-GB" sz="2000" dirty="0" smtClean="0"/>
              <a:t>you as a student </a:t>
            </a:r>
            <a:r>
              <a:rPr lang="en-GB" sz="2000" dirty="0" smtClean="0"/>
              <a:t>typically faced </a:t>
            </a:r>
            <a:r>
              <a:rPr lang="en-GB" sz="2000" dirty="0" smtClean="0"/>
              <a:t>include:</a:t>
            </a:r>
            <a:endParaRPr lang="en-GB" sz="2000" dirty="0" smtClean="0"/>
          </a:p>
          <a:p>
            <a:pPr marL="566928" indent="-457200"/>
            <a:r>
              <a:rPr lang="en-GB" sz="1800" dirty="0" smtClean="0"/>
              <a:t>Structuring and adapting </a:t>
            </a:r>
            <a:r>
              <a:rPr lang="en-GB" sz="1800" dirty="0" smtClean="0"/>
              <a:t>an argument for an essay</a:t>
            </a:r>
          </a:p>
          <a:p>
            <a:pPr marL="566928" indent="-457200"/>
            <a:r>
              <a:rPr lang="en-GB" sz="1800" dirty="0" smtClean="0"/>
              <a:t>Researching how companies manage a business situation</a:t>
            </a:r>
            <a:endParaRPr lang="en-GB" sz="1800" dirty="0" smtClean="0"/>
          </a:p>
          <a:p>
            <a:pPr marL="566928" indent="-457200"/>
            <a:r>
              <a:rPr lang="en-GB" sz="1800" dirty="0" smtClean="0"/>
              <a:t>Dealing with an awkward </a:t>
            </a:r>
            <a:r>
              <a:rPr lang="en-GB" sz="1800" dirty="0" smtClean="0"/>
              <a:t>situation, student </a:t>
            </a:r>
            <a:r>
              <a:rPr lang="en-GB" sz="1800" dirty="0" smtClean="0"/>
              <a:t>or </a:t>
            </a:r>
            <a:r>
              <a:rPr lang="en-GB" sz="1800" dirty="0" smtClean="0"/>
              <a:t>educational </a:t>
            </a:r>
            <a:r>
              <a:rPr lang="en-GB" sz="1800" dirty="0" smtClean="0"/>
              <a:t>request</a:t>
            </a:r>
          </a:p>
          <a:p>
            <a:pPr marL="566928" indent="-457200"/>
            <a:r>
              <a:rPr lang="en-GB" sz="1800" dirty="0" smtClean="0"/>
              <a:t>Developing a strategy to reach the next </a:t>
            </a:r>
            <a:r>
              <a:rPr lang="en-GB" sz="1800" dirty="0" smtClean="0"/>
              <a:t>stage of a project given to you</a:t>
            </a:r>
            <a:endParaRPr lang="en-GB" sz="1800" dirty="0" smtClean="0"/>
          </a:p>
          <a:p>
            <a:pPr marL="0" indent="0">
              <a:buNone/>
            </a:pPr>
            <a:r>
              <a:rPr lang="en-GB" sz="1800" b="1" dirty="0" smtClean="0"/>
              <a:t>Analysing </a:t>
            </a:r>
            <a:r>
              <a:rPr lang="en-GB" sz="1800" b="1" dirty="0" smtClean="0"/>
              <a:t>and Investigating</a:t>
            </a:r>
            <a:r>
              <a:rPr lang="en-GB" sz="1800" dirty="0" smtClean="0"/>
              <a:t> </a:t>
            </a:r>
            <a:r>
              <a:rPr lang="en-GB" sz="1800" dirty="0" smtClean="0"/>
              <a:t>– This is all about gathering relevant information </a:t>
            </a:r>
            <a:r>
              <a:rPr lang="en-GB" sz="1800" dirty="0" smtClean="0"/>
              <a:t>systematically to establish facts and principles; problem </a:t>
            </a:r>
            <a:r>
              <a:rPr lang="en-GB" sz="1800" dirty="0" smtClean="0"/>
              <a:t>solving a brief in order to determine a solution, researching the alternatives, breaking down key factors, structuring a solution that is appropriate for the client.</a:t>
            </a:r>
            <a:endParaRPr lang="en-GB" sz="1800" dirty="0" smtClean="0"/>
          </a:p>
          <a:p>
            <a:pPr marL="0" indent="0">
              <a:buNone/>
            </a:pPr>
            <a:r>
              <a:rPr lang="en-GB" sz="1800" b="1" dirty="0" smtClean="0"/>
              <a:t>Creativity </a:t>
            </a:r>
            <a:r>
              <a:rPr lang="en-GB" sz="1800" dirty="0" smtClean="0"/>
              <a:t>– This is generating </a:t>
            </a:r>
            <a:r>
              <a:rPr lang="en-GB" sz="1800" dirty="0" smtClean="0"/>
              <a:t>and applying new ideas and </a:t>
            </a:r>
            <a:r>
              <a:rPr lang="en-GB" sz="1800" dirty="0" smtClean="0"/>
              <a:t>solutions to the problem, finding different ways of achieving the same or better results. Bus does not come, do you find a new way home, client wants to reduce down the budget, how can you be creative in reducing expenditure.</a:t>
            </a:r>
            <a:endParaRPr lang="en-GB" sz="1800" dirty="0" smtClean="0"/>
          </a:p>
          <a:p>
            <a:pPr marL="0" indent="0">
              <a:buNone/>
            </a:pPr>
            <a:r>
              <a:rPr lang="en-GB" sz="1800" dirty="0" smtClean="0"/>
              <a:t>Some </a:t>
            </a:r>
            <a:r>
              <a:rPr lang="en-GB" sz="1800" dirty="0" smtClean="0"/>
              <a:t>steps </a:t>
            </a:r>
            <a:r>
              <a:rPr lang="en-GB" sz="1800" dirty="0" smtClean="0"/>
              <a:t>of Problem Solving are </a:t>
            </a:r>
            <a:r>
              <a:rPr lang="en-GB" sz="1800" dirty="0" smtClean="0"/>
              <a:t>fundamental:</a:t>
            </a:r>
          </a:p>
        </p:txBody>
      </p:sp>
      <p:sp>
        <p:nvSpPr>
          <p:cNvPr id="2" name="Title 1"/>
          <p:cNvSpPr>
            <a:spLocks noGrp="1"/>
          </p:cNvSpPr>
          <p:nvPr>
            <p:ph type="title"/>
          </p:nvPr>
        </p:nvSpPr>
        <p:spPr>
          <a:xfrm>
            <a:off x="216024" y="44624"/>
            <a:ext cx="8748464" cy="504056"/>
          </a:xfrm>
        </p:spPr>
        <p:txBody>
          <a:bodyPr>
            <a:noAutofit/>
          </a:bodyPr>
          <a:lstStyle/>
          <a:p>
            <a:r>
              <a:rPr lang="en-GB" sz="4400" dirty="0" smtClean="0"/>
              <a:t> </a:t>
            </a:r>
            <a:r>
              <a:rPr lang="en-GB" sz="3200" dirty="0" smtClean="0"/>
              <a:t>P1.1 </a:t>
            </a:r>
            <a:r>
              <a:rPr lang="en-GB" sz="3200" dirty="0" smtClean="0"/>
              <a:t>- Personal Attributes </a:t>
            </a:r>
            <a:r>
              <a:rPr lang="en-GB" sz="3200" dirty="0" smtClean="0"/>
              <a:t>- </a:t>
            </a:r>
            <a:r>
              <a:rPr lang="en-GB" sz="3200" dirty="0" smtClean="0"/>
              <a:t>Problem </a:t>
            </a:r>
            <a:r>
              <a:rPr lang="en-GB" sz="3200" dirty="0" smtClean="0"/>
              <a:t>Solving</a:t>
            </a:r>
            <a:endParaRPr lang="en-US" sz="3200" dirty="0"/>
          </a:p>
        </p:txBody>
      </p:sp>
      <p:graphicFrame>
        <p:nvGraphicFramePr>
          <p:cNvPr id="4" name="Table 3"/>
          <p:cNvGraphicFramePr>
            <a:graphicFrameLocks noGrp="1"/>
          </p:cNvGraphicFramePr>
          <p:nvPr>
            <p:extLst>
              <p:ext uri="{D42A27DB-BD31-4B8C-83A1-F6EECF244321}">
                <p14:modId xmlns:p14="http://schemas.microsoft.com/office/powerpoint/2010/main" val="1132459911"/>
              </p:ext>
            </p:extLst>
          </p:nvPr>
        </p:nvGraphicFramePr>
        <p:xfrm>
          <a:off x="179514" y="5938480"/>
          <a:ext cx="8784975" cy="370840"/>
        </p:xfrm>
        <a:graphic>
          <a:graphicData uri="http://schemas.openxmlformats.org/drawingml/2006/table">
            <a:tbl>
              <a:tblPr firstRow="1" bandRow="1">
                <a:tableStyleId>{5C22544A-7EE6-4342-B048-85BDC9FD1C3A}</a:tableStyleId>
              </a:tblPr>
              <a:tblGrid>
                <a:gridCol w="1756995"/>
                <a:gridCol w="1627379"/>
                <a:gridCol w="1728192"/>
                <a:gridCol w="1512168"/>
                <a:gridCol w="2160241"/>
              </a:tblGrid>
              <a:tr h="370840">
                <a:tc>
                  <a:txBody>
                    <a:bodyPr/>
                    <a:lstStyle/>
                    <a:p>
                      <a:pPr marL="0" indent="0" algn="ctr"/>
                      <a:r>
                        <a:rPr lang="en-GB" sz="1400" b="1" dirty="0" smtClean="0">
                          <a:solidFill>
                            <a:schemeClr val="tx1"/>
                          </a:solidFill>
                          <a:latin typeface="Calibri" pitchFamily="34" charset="0"/>
                          <a:cs typeface="Calibri" pitchFamily="34" charset="0"/>
                        </a:rPr>
                        <a:t>I</a:t>
                      </a:r>
                      <a:r>
                        <a:rPr lang="en-GB" sz="1400" dirty="0" smtClean="0">
                          <a:solidFill>
                            <a:schemeClr val="tx1"/>
                          </a:solidFill>
                          <a:latin typeface="Calibri" pitchFamily="34" charset="0"/>
                          <a:cs typeface="Calibri" pitchFamily="34" charset="0"/>
                        </a:rPr>
                        <a:t>dentify the Problem</a:t>
                      </a:r>
                      <a:endParaRPr lang="en-GB" sz="1400"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400" b="1" dirty="0" smtClean="0">
                          <a:solidFill>
                            <a:schemeClr val="tx1"/>
                          </a:solidFill>
                          <a:latin typeface="Calibri" pitchFamily="34" charset="0"/>
                          <a:cs typeface="Calibri" pitchFamily="34" charset="0"/>
                        </a:rPr>
                        <a:t>D</a:t>
                      </a:r>
                      <a:r>
                        <a:rPr lang="en-GB" sz="1400" dirty="0" smtClean="0">
                          <a:solidFill>
                            <a:schemeClr val="tx1"/>
                          </a:solidFill>
                          <a:latin typeface="Calibri" pitchFamily="34" charset="0"/>
                          <a:cs typeface="Calibri" pitchFamily="34" charset="0"/>
                        </a:rPr>
                        <a:t>efine the Problem</a:t>
                      </a:r>
                      <a:endParaRPr lang="en-GB" sz="1400"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400" b="1" dirty="0" smtClean="0">
                          <a:solidFill>
                            <a:schemeClr val="tx1"/>
                          </a:solidFill>
                          <a:latin typeface="Calibri" pitchFamily="34" charset="0"/>
                          <a:cs typeface="Calibri" pitchFamily="34" charset="0"/>
                        </a:rPr>
                        <a:t>E</a:t>
                      </a:r>
                      <a:r>
                        <a:rPr lang="en-GB" sz="1400" dirty="0" smtClean="0">
                          <a:solidFill>
                            <a:schemeClr val="tx1"/>
                          </a:solidFill>
                          <a:latin typeface="Calibri" pitchFamily="34" charset="0"/>
                          <a:cs typeface="Calibri" pitchFamily="34" charset="0"/>
                        </a:rPr>
                        <a:t>xamine the Options</a:t>
                      </a:r>
                      <a:endParaRPr lang="en-GB" sz="1400"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400" b="1" dirty="0" smtClean="0">
                          <a:solidFill>
                            <a:schemeClr val="tx1"/>
                          </a:solidFill>
                          <a:latin typeface="Calibri" pitchFamily="34" charset="0"/>
                          <a:cs typeface="Calibri" pitchFamily="34" charset="0"/>
                        </a:rPr>
                        <a:t>A</a:t>
                      </a:r>
                      <a:r>
                        <a:rPr lang="en-GB" sz="1400" dirty="0" smtClean="0">
                          <a:solidFill>
                            <a:schemeClr val="tx1"/>
                          </a:solidFill>
                          <a:latin typeface="Calibri" pitchFamily="34" charset="0"/>
                          <a:cs typeface="Calibri" pitchFamily="34" charset="0"/>
                        </a:rPr>
                        <a:t>ct on a Plan</a:t>
                      </a:r>
                      <a:endParaRPr lang="en-GB" sz="1400"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400" b="1" dirty="0" smtClean="0">
                          <a:solidFill>
                            <a:schemeClr val="tx1"/>
                          </a:solidFill>
                          <a:latin typeface="Calibri" pitchFamily="34" charset="0"/>
                          <a:cs typeface="Calibri" pitchFamily="34" charset="0"/>
                        </a:rPr>
                        <a:t>L</a:t>
                      </a:r>
                      <a:r>
                        <a:rPr lang="en-GB" sz="1400" dirty="0" smtClean="0">
                          <a:solidFill>
                            <a:schemeClr val="tx1"/>
                          </a:solidFill>
                          <a:latin typeface="Calibri" pitchFamily="34" charset="0"/>
                          <a:cs typeface="Calibri" pitchFamily="34" charset="0"/>
                        </a:rPr>
                        <a:t>ook at the Consequences</a:t>
                      </a:r>
                      <a:endParaRPr lang="en-GB" sz="1400" dirty="0">
                        <a:solidFill>
                          <a:schemeClr val="tx1"/>
                        </a:solidFill>
                        <a:latin typeface="Calibri" pitchFamily="34" charset="0"/>
                        <a:cs typeface="Calibri" pitchFamily="34" charset="0"/>
                      </a:endParaRPr>
                    </a:p>
                  </a:txBody>
                  <a:tcPr anchor="ctr">
                    <a:solidFill>
                      <a:schemeClr val="tx2">
                        <a:lumMod val="20000"/>
                        <a:lumOff val="80000"/>
                      </a:schemeClr>
                    </a:solidFill>
                  </a:tcPr>
                </a:tc>
              </a:tr>
            </a:tbl>
          </a:graphicData>
        </a:graphic>
      </p:graphicFrame>
    </p:spTree>
    <p:extLst>
      <p:ext uri="{BB962C8B-B14F-4D97-AF65-F5344CB8AC3E}">
        <p14:creationId xmlns:p14="http://schemas.microsoft.com/office/powerpoint/2010/main" val="1445747843"/>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7504" y="734876"/>
            <a:ext cx="8856984" cy="5286412"/>
          </a:xfrm>
        </p:spPr>
        <p:txBody>
          <a:bodyPr>
            <a:noAutofit/>
          </a:bodyPr>
          <a:lstStyle/>
          <a:p>
            <a:pPr marL="365125" indent="-365125">
              <a:buNone/>
            </a:pPr>
            <a:r>
              <a:rPr lang="en-GB" sz="1400" b="1" dirty="0" smtClean="0"/>
              <a:t>What makes a good team </a:t>
            </a:r>
            <a:r>
              <a:rPr lang="en-GB" sz="1400" b="1" dirty="0" smtClean="0"/>
              <a:t>player?</a:t>
            </a:r>
            <a:endParaRPr lang="en-GB" sz="1400" b="1" dirty="0" smtClean="0"/>
          </a:p>
          <a:p>
            <a:r>
              <a:rPr lang="en-GB" sz="1400" b="1" dirty="0" smtClean="0"/>
              <a:t>Work and Team Playing ability</a:t>
            </a:r>
            <a:r>
              <a:rPr lang="en-GB" sz="1400" dirty="0" smtClean="0"/>
              <a:t> – Being able to manage a situation for the best results</a:t>
            </a:r>
          </a:p>
          <a:p>
            <a:pPr lvl="1"/>
            <a:r>
              <a:rPr lang="en-GB" sz="1400" dirty="0" smtClean="0"/>
              <a:t>Having the ability to work </a:t>
            </a:r>
            <a:r>
              <a:rPr lang="en-GB" sz="1400" dirty="0" smtClean="0"/>
              <a:t>confidently within a </a:t>
            </a:r>
            <a:r>
              <a:rPr lang="en-GB" sz="1400" dirty="0" smtClean="0"/>
              <a:t>group and to inspire a work ethos in co-workers in order to achieve a goal</a:t>
            </a:r>
            <a:endParaRPr lang="en-GB" sz="1400" dirty="0" smtClean="0"/>
          </a:p>
          <a:p>
            <a:pPr lvl="1"/>
            <a:r>
              <a:rPr lang="en-GB" sz="1400" dirty="0" smtClean="0"/>
              <a:t>The ability to work </a:t>
            </a:r>
            <a:r>
              <a:rPr lang="en-GB" sz="1400" dirty="0" smtClean="0"/>
              <a:t>with </a:t>
            </a:r>
            <a:r>
              <a:rPr lang="en-GB" sz="1400" dirty="0" smtClean="0"/>
              <a:t>others (including </a:t>
            </a:r>
            <a:r>
              <a:rPr lang="en-GB" sz="1400" dirty="0" smtClean="0"/>
              <a:t>different ages, </a:t>
            </a:r>
            <a:r>
              <a:rPr lang="en-GB" sz="1400" dirty="0" smtClean="0"/>
              <a:t>cultures, work ethics </a:t>
            </a:r>
            <a:r>
              <a:rPr lang="en-GB" sz="1400" dirty="0" smtClean="0"/>
              <a:t>etc) to deliver </a:t>
            </a:r>
            <a:r>
              <a:rPr lang="en-GB" sz="1400" dirty="0" smtClean="0"/>
              <a:t>results </a:t>
            </a:r>
            <a:r>
              <a:rPr lang="en-GB" sz="1400" dirty="0" smtClean="0"/>
              <a:t>as planned to </a:t>
            </a:r>
            <a:r>
              <a:rPr lang="en-GB" sz="1400" dirty="0" smtClean="0"/>
              <a:t>customers and clients </a:t>
            </a:r>
            <a:r>
              <a:rPr lang="en-GB" sz="1400" dirty="0" smtClean="0"/>
              <a:t>who may be from different backgrounds and at different stages of </a:t>
            </a:r>
            <a:r>
              <a:rPr lang="en-GB" sz="1400" dirty="0" smtClean="0"/>
              <a:t>development, skill sets or levels of interest</a:t>
            </a:r>
            <a:endParaRPr lang="en-GB" sz="1400" dirty="0" smtClean="0"/>
          </a:p>
          <a:p>
            <a:pPr lvl="1"/>
            <a:r>
              <a:rPr lang="en-GB" sz="1400" dirty="0" smtClean="0"/>
              <a:t>Working with management and administration </a:t>
            </a:r>
            <a:r>
              <a:rPr lang="en-GB" sz="1400" dirty="0" smtClean="0"/>
              <a:t>staff in order to achieve the best results that compromises company and customer needs</a:t>
            </a:r>
            <a:endParaRPr lang="en-GB" sz="1400" dirty="0" smtClean="0"/>
          </a:p>
          <a:p>
            <a:r>
              <a:rPr lang="en-GB" sz="1400" b="1" dirty="0" smtClean="0"/>
              <a:t>Commercial Awareness</a:t>
            </a:r>
            <a:r>
              <a:rPr lang="en-GB" sz="1400" dirty="0" smtClean="0"/>
              <a:t> </a:t>
            </a:r>
            <a:r>
              <a:rPr lang="en-GB" sz="1400" dirty="0" smtClean="0"/>
              <a:t>– To understand </a:t>
            </a:r>
            <a:r>
              <a:rPr lang="en-GB" sz="1400" dirty="0" smtClean="0"/>
              <a:t>commercial realities </a:t>
            </a:r>
            <a:r>
              <a:rPr lang="en-GB" sz="1400" dirty="0" smtClean="0"/>
              <a:t>and restrictions affecting </a:t>
            </a:r>
            <a:r>
              <a:rPr lang="en-GB" sz="1400" dirty="0" smtClean="0"/>
              <a:t>the </a:t>
            </a:r>
            <a:r>
              <a:rPr lang="en-GB" sz="1400" dirty="0" smtClean="0"/>
              <a:t>business</a:t>
            </a:r>
            <a:endParaRPr lang="en-GB" sz="1400" dirty="0" smtClean="0"/>
          </a:p>
          <a:p>
            <a:pPr lvl="1"/>
            <a:r>
              <a:rPr lang="en-GB" sz="1400" dirty="0" smtClean="0"/>
              <a:t>Knowing current trends (</a:t>
            </a:r>
            <a:r>
              <a:rPr lang="en-GB" sz="1400" dirty="0" smtClean="0"/>
              <a:t>sales/ technologies/ </a:t>
            </a:r>
            <a:r>
              <a:rPr lang="en-GB" sz="1400" dirty="0" smtClean="0"/>
              <a:t>government </a:t>
            </a:r>
            <a:r>
              <a:rPr lang="en-GB" sz="1400" dirty="0" smtClean="0"/>
              <a:t>guidelines/ legislation/ customer needs/ short and long terms goals/ the market place and market trends)</a:t>
            </a:r>
            <a:endParaRPr lang="en-GB" sz="1400" dirty="0" smtClean="0"/>
          </a:p>
          <a:p>
            <a:pPr lvl="1"/>
            <a:r>
              <a:rPr lang="en-GB" sz="1400" dirty="0" smtClean="0"/>
              <a:t>Being aware of the </a:t>
            </a:r>
            <a:r>
              <a:rPr lang="en-GB" sz="1400" dirty="0" smtClean="0"/>
              <a:t>style and ability of immediate rivals, taking this into consideration in terms of analysis and preparation </a:t>
            </a:r>
          </a:p>
          <a:p>
            <a:r>
              <a:rPr lang="en-GB" sz="1400" b="1" dirty="0" smtClean="0"/>
              <a:t>Pro-active</a:t>
            </a:r>
            <a:r>
              <a:rPr lang="en-GB" sz="1400" dirty="0" smtClean="0"/>
              <a:t> – Being able to making things happen, pre-empting situations, showing initiative including active participation and contributions. Not everyone can be the team leader but everyone can contribute.</a:t>
            </a:r>
          </a:p>
          <a:p>
            <a:r>
              <a:rPr lang="en-GB" sz="1400" b="1" dirty="0" smtClean="0"/>
              <a:t>Co-operative</a:t>
            </a:r>
            <a:r>
              <a:rPr lang="en-GB" sz="1400" dirty="0" smtClean="0"/>
              <a:t> – Being able to work </a:t>
            </a:r>
            <a:r>
              <a:rPr lang="en-GB" sz="1400" dirty="0" smtClean="0"/>
              <a:t>well with others to get </a:t>
            </a:r>
            <a:r>
              <a:rPr lang="en-GB" sz="1400" dirty="0" smtClean="0"/>
              <a:t>job done, compromising situations for a time planned result, knowing when to let go or take control, working parties, development groups, sharing company objectives through a wider scope of activity.</a:t>
            </a:r>
            <a:endParaRPr lang="en-GB" sz="1400" dirty="0" smtClean="0"/>
          </a:p>
          <a:p>
            <a:r>
              <a:rPr lang="en-GB" sz="1400" b="1" dirty="0" smtClean="0"/>
              <a:t>Responsibility</a:t>
            </a:r>
            <a:r>
              <a:rPr lang="en-GB" sz="1400" dirty="0" smtClean="0"/>
              <a:t> - </a:t>
            </a:r>
            <a:r>
              <a:rPr lang="en-GB" sz="1400" dirty="0" smtClean="0"/>
              <a:t>Being </a:t>
            </a:r>
            <a:r>
              <a:rPr lang="en-GB" sz="1400" dirty="0" smtClean="0"/>
              <a:t>able to </a:t>
            </a:r>
            <a:r>
              <a:rPr lang="en-GB" sz="1400" dirty="0" smtClean="0"/>
              <a:t>accept ownership of a situation, clarifying </a:t>
            </a:r>
            <a:r>
              <a:rPr lang="en-GB" sz="1400" dirty="0" smtClean="0"/>
              <a:t>what you have </a:t>
            </a:r>
            <a:r>
              <a:rPr lang="en-GB" sz="1400" dirty="0" smtClean="0"/>
              <a:t>done, </a:t>
            </a:r>
            <a:r>
              <a:rPr lang="en-GB" sz="1400" dirty="0" smtClean="0"/>
              <a:t>owning the decisions and actions </a:t>
            </a:r>
            <a:r>
              <a:rPr lang="en-GB" sz="1400" dirty="0" smtClean="0"/>
              <a:t>made so the action and responsibility can be attributed either successfully or unsuccessfully.</a:t>
            </a:r>
            <a:endParaRPr lang="en-GB" sz="1400" dirty="0" smtClean="0"/>
          </a:p>
        </p:txBody>
      </p:sp>
      <p:sp>
        <p:nvSpPr>
          <p:cNvPr id="7" name="Title 1"/>
          <p:cNvSpPr txBox="1">
            <a:spLocks/>
          </p:cNvSpPr>
          <p:nvPr/>
        </p:nvSpPr>
        <p:spPr>
          <a:xfrm>
            <a:off x="216024" y="44624"/>
            <a:ext cx="8748464" cy="504056"/>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lang="en-US" sz="40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r>
              <a:rPr lang="en-GB" sz="4400" dirty="0" smtClean="0"/>
              <a:t> </a:t>
            </a:r>
            <a:r>
              <a:rPr lang="en-GB" sz="3200" dirty="0" smtClean="0"/>
              <a:t>P1.1 - Personal Attributes – Team Player</a:t>
            </a:r>
            <a:endParaRPr lang="en-GB" sz="3200" dirty="0"/>
          </a:p>
        </p:txBody>
      </p:sp>
    </p:spTree>
    <p:extLst>
      <p:ext uri="{BB962C8B-B14F-4D97-AF65-F5344CB8AC3E}">
        <p14:creationId xmlns:p14="http://schemas.microsoft.com/office/powerpoint/2010/main" val="822671234"/>
      </p:ext>
    </p:extLst>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10a1588ba575996fedb66840db4a557f52d06bf4"/>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Enderoth">
      <a:dk1>
        <a:sysClr val="windowText" lastClr="000000"/>
      </a:dk1>
      <a:lt1>
        <a:sysClr val="window" lastClr="FFFFFF"/>
      </a:lt1>
      <a:dk2>
        <a:srgbClr val="1F497D"/>
      </a:dk2>
      <a:lt2>
        <a:srgbClr val="EEECE1"/>
      </a:lt2>
      <a:accent1>
        <a:srgbClr val="00B050"/>
      </a:accent1>
      <a:accent2>
        <a:srgbClr val="C0504D"/>
      </a:accent2>
      <a:accent3>
        <a:srgbClr val="9BBB59"/>
      </a:accent3>
      <a:accent4>
        <a:srgbClr val="C3D69B"/>
      </a:accent4>
      <a:accent5>
        <a:srgbClr val="C3D69B"/>
      </a:accent5>
      <a:accent6>
        <a:srgbClr val="F79646"/>
      </a:accent6>
      <a:hlink>
        <a:srgbClr val="0000FF"/>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Enderoth</Template>
  <TotalTime>10165</TotalTime>
  <Words>7859</Words>
  <Application>Microsoft Office PowerPoint</Application>
  <PresentationFormat>On-screen Show (4:3)</PresentationFormat>
  <Paragraphs>696</Paragraphs>
  <Slides>57</Slides>
  <Notes>55</Notes>
  <HiddenSlides>51</HiddenSlides>
  <MMClips>0</MMClips>
  <ScaleCrop>false</ScaleCrop>
  <HeadingPairs>
    <vt:vector size="4" baseType="variant">
      <vt:variant>
        <vt:lpstr>Theme</vt:lpstr>
      </vt:variant>
      <vt:variant>
        <vt:i4>1</vt:i4>
      </vt:variant>
      <vt:variant>
        <vt:lpstr>Slide Titles</vt:lpstr>
      </vt:variant>
      <vt:variant>
        <vt:i4>57</vt:i4>
      </vt:variant>
    </vt:vector>
  </HeadingPairs>
  <TitlesOfParts>
    <vt:vector size="58" baseType="lpstr">
      <vt:lpstr>Enderoth</vt:lpstr>
      <vt:lpstr>Unit 01 - Communication and Employability Skills for IT</vt:lpstr>
      <vt:lpstr>Unit 01 - Communication and Employability Skills for IT</vt:lpstr>
      <vt:lpstr> Unit 01 Scenario</vt:lpstr>
      <vt:lpstr>LO1 - Assessment Criteria</vt:lpstr>
      <vt:lpstr> Assessment Scenario</vt:lpstr>
      <vt:lpstr> Assessment Criteria</vt:lpstr>
      <vt:lpstr>P1.1 - Personal Attributes valued by employers – Report Introduction</vt:lpstr>
      <vt:lpstr> P1.1 - Personal Attributes - Problem Solving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P1.2 - Good working practices, H&amp;S and Organisational Procedures</vt:lpstr>
      <vt:lpstr>P1.2 - Good working practices, H&amp;S and Organisational Procedures</vt:lpstr>
      <vt:lpstr> 1 - Working Practices (Health and Safety at Work Act (1974))</vt:lpstr>
      <vt:lpstr> 1 - Working Practices (Health and Safety at Work Act (1974))</vt:lpstr>
      <vt:lpstr> 1 - Working Practices (Health and Safety at Work Act (1974))</vt:lpstr>
      <vt:lpstr> 1 - Working Practices (Health and Safety at Work Act (1974))</vt:lpstr>
      <vt:lpstr> 1 - Working Practices (Health and Safety at Work Act (1974))</vt:lpstr>
      <vt:lpstr> 1 - Working Practices (Health and Safety at Work Act (1974))</vt:lpstr>
      <vt:lpstr> 1 - Working Practices (Health and Safety at Work Act (1974))</vt:lpstr>
      <vt:lpstr> 1 - Working Practices (Health and Safety at Work Act (1974))</vt:lpstr>
      <vt:lpstr> 1 - Working Practices (Health and Safety at Work Act (1974))</vt:lpstr>
      <vt:lpstr> 1 - Working Practices (Health and Safety at Work Act (1974))</vt:lpstr>
      <vt:lpstr> 1 - Working Practices (Health and Safety at Work Act (1974))</vt:lpstr>
      <vt:lpstr> 1 - Working Practices (Health and Safety at Work Act (1974))</vt:lpstr>
      <vt:lpstr> 1 - Working Practices (Health and Safety at Work Act (1974))</vt:lpstr>
      <vt:lpstr> 1 - Working Practices (Health and Safety at Work Act (1974))</vt:lpstr>
      <vt:lpstr> 1 - Working Practices (Health and Safety at Work Act (1974))</vt:lpstr>
      <vt:lpstr> 1 - Working Practices (Health and Safety at Work Act (1974))</vt:lpstr>
      <vt:lpstr> 1 - Working Practices (Health and Safety at Work Act (1974))</vt:lpstr>
      <vt:lpstr> 1 - Working Practices (Health and Safety at Work Act (1974))</vt:lpstr>
      <vt:lpstr> 1 - Working Practices (Health and Safety at Work Act (1974))</vt:lpstr>
      <vt:lpstr> 1 - Working Practices (Health and Safety at Work Act (1974))</vt:lpstr>
      <vt:lpstr> 1 - Working Practices (Health and Safety at Work Act (1974))</vt:lpstr>
      <vt:lpstr> 1 - Working Practices (Health and Safety at Work Act (1974))</vt:lpstr>
      <vt:lpstr> 1 - Working Practices (Health and Safety at Work Act (1974))</vt:lpstr>
      <vt:lpstr> 1 - Working Practices (Health and Safety at Work Act (1974))</vt:lpstr>
      <vt:lpstr> 1 - Working Practices (Health and Safety at Work Act (1974))</vt:lpstr>
      <vt:lpstr> 1 - Working Practices (Health and Safety at Work Act (1974))</vt:lpstr>
      <vt:lpstr> 1 - Working Practices (Data Protection Act (1998))</vt:lpstr>
      <vt:lpstr> 1 - Working Practices (Data Protection Act (1998))</vt:lpstr>
      <vt:lpstr> 1 - Working Practices (Data Protection Act (1998)) - (Simplified)</vt:lpstr>
      <vt:lpstr> 1 - Working Practices (Freedom of Information Act (2000))</vt:lpstr>
      <vt:lpstr> 1 - Working Practices (Copyright Legislation)</vt:lpstr>
      <vt:lpstr> 1 - Working Practices (Copyright Legislation)</vt:lpstr>
      <vt:lpstr> 1 - Working Practices (Copyright Legislation)</vt:lpstr>
      <vt:lpstr> 2 - Personal Attributes</vt:lpstr>
      <vt:lpstr> 2 - Personal Attributes (What is it?)</vt:lpstr>
      <vt:lpstr> 2 - Personal Attributes (What is it? - Leadership Qualities)</vt:lpstr>
      <vt:lpstr> 2 - Personal Attributes (What is it? - Planning And Organisational Skills )</vt:lpstr>
      <vt:lpstr> 2 - Personal Attributes (Job Roles)</vt:lpstr>
      <vt:lpstr> 2 - Personal Attributes (Compare Skills)</vt:lpstr>
      <vt:lpstr> Assessment Tasks</vt:lpstr>
    </vt:vector>
  </TitlesOfParts>
  <Company>Brooke Weston CTC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01 - Communication and Employability Skills in IT</dc:title>
  <dc:subject>Level 3 - ICT</dc:subject>
  <dc:creator>kpa</dc:creator>
  <cp:lastModifiedBy>Stephen Rafferty</cp:lastModifiedBy>
  <cp:revision>312</cp:revision>
  <cp:lastPrinted>2013-11-14T08:02:55Z</cp:lastPrinted>
  <dcterms:created xsi:type="dcterms:W3CDTF">2008-08-20T08:55:34Z</dcterms:created>
  <dcterms:modified xsi:type="dcterms:W3CDTF">2014-07-21T09:02:58Z</dcterms:modified>
  <cp:category>Unit 05</cp:category>
</cp:coreProperties>
</file>